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8" r:id="rId5"/>
    <p:sldMasterId id="2147483668" r:id="rId6"/>
  </p:sldMasterIdLst>
  <p:notesMasterIdLst>
    <p:notesMasterId r:id="rId24"/>
  </p:notesMasterIdLst>
  <p:sldIdLst>
    <p:sldId id="257" r:id="rId7"/>
    <p:sldId id="273" r:id="rId8"/>
    <p:sldId id="342" r:id="rId9"/>
    <p:sldId id="289" r:id="rId10"/>
    <p:sldId id="343" r:id="rId11"/>
    <p:sldId id="329" r:id="rId12"/>
    <p:sldId id="344" r:id="rId13"/>
    <p:sldId id="332" r:id="rId14"/>
    <p:sldId id="345" r:id="rId15"/>
    <p:sldId id="346" r:id="rId16"/>
    <p:sldId id="347" r:id="rId17"/>
    <p:sldId id="348" r:id="rId18"/>
    <p:sldId id="340" r:id="rId19"/>
    <p:sldId id="349" r:id="rId20"/>
    <p:sldId id="338" r:id="rId21"/>
    <p:sldId id="328" r:id="rId22"/>
    <p:sldId id="341" r:id="rId2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0613"/>
    <a:srgbClr val="0086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66"/>
    <p:restoredTop sz="94699"/>
  </p:normalViewPr>
  <p:slideViewPr>
    <p:cSldViewPr snapToGrid="0" showGuides="1">
      <p:cViewPr varScale="1">
        <p:scale>
          <a:sx n="142" d="100"/>
          <a:sy n="142" d="100"/>
        </p:scale>
        <p:origin x="2376" y="4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752B7C-DBB6-EA47-B181-88910A55C8A2}" type="datetimeFigureOut">
              <a:rPr lang="nl-NL" smtClean="0"/>
              <a:t>29-09-2025</a:t>
            </a:fld>
            <a:endParaRPr lang="pl-P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29DBC2-9E02-5E40-AB1B-E3E16E5FC60E}" type="slidenum">
              <a:rPr lang="nl-NL" smtClean="0"/>
              <a:t>‹nr.›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24028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Praktyczne</a:t>
            </a:r>
            <a:r>
              <a:rPr lang="nl-NL" dirty="0"/>
              <a:t> </a:t>
            </a:r>
            <a:r>
              <a:rPr lang="nl-NL" dirty="0" err="1"/>
              <a:t>przykłady</a:t>
            </a:r>
            <a:r>
              <a:rPr lang="nl-NL" dirty="0"/>
              <a:t> </a:t>
            </a:r>
            <a:r>
              <a:rPr lang="nl-NL" dirty="0" err="1"/>
              <a:t>z</a:t>
            </a:r>
            <a:r>
              <a:rPr lang="nl-NL" dirty="0"/>
              <a:t> </a:t>
            </a:r>
            <a:r>
              <a:rPr lang="nl-NL" dirty="0" err="1"/>
              <a:t>firmy</a:t>
            </a:r>
            <a:r>
              <a:rPr lang="nl-NL" dirty="0"/>
              <a:t>, </a:t>
            </a:r>
            <a:r>
              <a:rPr lang="nl-NL" dirty="0" err="1"/>
              <a:t>zdjęcia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29DBC2-9E02-5E40-AB1B-E3E16E5FC60E}" type="slidenum">
              <a:rPr lang="nl-N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131791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29DBC2-9E02-5E40-AB1B-E3E16E5FC60E}" type="slidenum">
              <a:rPr lang="nl-N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3945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>
                <a:latin typeface="Calibri" charset="0"/>
                <a:cs typeface="Geneva" charset="0"/>
              </a:rPr>
              <a:t>NIE </a:t>
            </a:r>
            <a:r>
              <a:rPr lang="nl-NL" dirty="0" err="1">
                <a:latin typeface="Calibri" charset="0"/>
                <a:cs typeface="Geneva" charset="0"/>
              </a:rPr>
              <a:t>dotyczy</a:t>
            </a:r>
            <a:r>
              <a:rPr lang="nl-NL" dirty="0">
                <a:latin typeface="Calibri" charset="0"/>
                <a:cs typeface="Geneva" charset="0"/>
              </a:rPr>
              <a:t> </a:t>
            </a:r>
            <a:r>
              <a:rPr lang="nl-NL" dirty="0" err="1">
                <a:latin typeface="Calibri" charset="0"/>
                <a:cs typeface="Geneva" charset="0"/>
              </a:rPr>
              <a:t>konkretnej</a:t>
            </a:r>
            <a:r>
              <a:rPr lang="nl-NL" dirty="0">
                <a:latin typeface="Calibri" charset="0"/>
                <a:cs typeface="Geneva" charset="0"/>
              </a:rPr>
              <a:t> </a:t>
            </a:r>
            <a:r>
              <a:rPr lang="nl-NL" dirty="0" err="1">
                <a:latin typeface="Calibri" charset="0"/>
                <a:cs typeface="Geneva" charset="0"/>
              </a:rPr>
              <a:t>branży</a:t>
            </a:r>
            <a:r>
              <a:rPr lang="nl-NL" dirty="0">
                <a:latin typeface="Calibri" charset="0"/>
                <a:cs typeface="Geneva" charset="0"/>
              </a:rPr>
              <a:t>!</a:t>
            </a:r>
          </a:p>
          <a:p>
            <a:r>
              <a:rPr lang="nl-NL" dirty="0" err="1">
                <a:latin typeface="Calibri" charset="0"/>
                <a:cs typeface="Geneva" charset="0"/>
              </a:rPr>
              <a:t>Źródło</a:t>
            </a:r>
            <a:r>
              <a:rPr lang="nl-NL" dirty="0">
                <a:latin typeface="Calibri" charset="0"/>
                <a:cs typeface="Geneva" charset="0"/>
              </a:rPr>
              <a:t>: </a:t>
            </a:r>
            <a:r>
              <a:rPr lang="nl-NL" dirty="0" err="1">
                <a:latin typeface="Calibri" charset="0"/>
                <a:cs typeface="Geneva" charset="0"/>
              </a:rPr>
              <a:t>https</a:t>
            </a:r>
            <a:r>
              <a:rPr lang="nl-NL" dirty="0">
                <a:latin typeface="Calibri" charset="0"/>
                <a:cs typeface="Geneva" charset="0"/>
              </a:rPr>
              <a:t>://</a:t>
            </a:r>
            <a:r>
              <a:rPr lang="nl-NL" dirty="0" err="1">
                <a:latin typeface="Calibri" charset="0"/>
                <a:cs typeface="Geneva" charset="0"/>
              </a:rPr>
              <a:t>www.nlarbeidsinspectie.nl</a:t>
            </a:r>
            <a:r>
              <a:rPr lang="nl-NL" dirty="0">
                <a:latin typeface="Calibri" charset="0"/>
                <a:cs typeface="Geneva" charset="0"/>
              </a:rPr>
              <a:t>/publicaties/rapporten/2024/08/26/monitor-arbeidsongevallen-2023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29DBC2-9E02-5E40-AB1B-E3E16E5FC60E}" type="slidenum">
              <a:rPr lang="nl-N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054982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746E0F-FA7B-1723-F3A1-04D63D970E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EA4D94DA-4E86-87F1-62DE-FF2A6CBC20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1E20CED0-25E0-7BBF-C005-0713D82CAA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Podczas</a:t>
            </a:r>
            <a:r>
              <a:rPr lang="nl-NL" dirty="0"/>
              <a:t> </a:t>
            </a:r>
            <a:r>
              <a:rPr lang="nl-NL" dirty="0" err="1"/>
              <a:t>pracy</a:t>
            </a:r>
            <a:r>
              <a:rPr lang="nl-NL" dirty="0"/>
              <a:t> na </a:t>
            </a:r>
            <a:r>
              <a:rPr lang="nl-NL" dirty="0" err="1"/>
              <a:t>wysokości</a:t>
            </a:r>
            <a:r>
              <a:rPr lang="nl-NL" dirty="0"/>
              <a:t> </a:t>
            </a:r>
            <a:r>
              <a:rPr lang="nl-NL" dirty="0" err="1"/>
              <a:t>środki</a:t>
            </a:r>
            <a:r>
              <a:rPr lang="nl-NL" dirty="0"/>
              <a:t> </a:t>
            </a:r>
            <a:r>
              <a:rPr lang="nl-NL" dirty="0" err="1"/>
              <a:t>indywidualne</a:t>
            </a:r>
            <a:r>
              <a:rPr lang="nl-NL" dirty="0"/>
              <a:t> i </a:t>
            </a:r>
            <a:r>
              <a:rPr lang="nl-NL" dirty="0" err="1"/>
              <a:t>osobiste</a:t>
            </a:r>
            <a:r>
              <a:rPr lang="nl-NL" dirty="0"/>
              <a:t> </a:t>
            </a:r>
            <a:r>
              <a:rPr lang="nl-NL" dirty="0" err="1"/>
              <a:t>są</a:t>
            </a:r>
            <a:r>
              <a:rPr lang="nl-NL" dirty="0"/>
              <a:t> </a:t>
            </a:r>
            <a:r>
              <a:rPr lang="nl-NL" dirty="0" err="1"/>
              <a:t>zbliżone</a:t>
            </a:r>
            <a:r>
              <a:rPr lang="nl-NL" dirty="0"/>
              <a:t>, </a:t>
            </a:r>
            <a:r>
              <a:rPr lang="nl-NL" dirty="0" err="1"/>
              <a:t>występują</a:t>
            </a:r>
            <a:r>
              <a:rPr lang="nl-NL" dirty="0"/>
              <a:t> </a:t>
            </a:r>
            <a:r>
              <a:rPr lang="nl-NL" dirty="0" err="1"/>
              <a:t>jednak</a:t>
            </a:r>
            <a:r>
              <a:rPr lang="nl-NL" dirty="0"/>
              <a:t> </a:t>
            </a:r>
            <a:r>
              <a:rPr lang="nl-NL" dirty="0" err="1"/>
              <a:t>różnice</a:t>
            </a:r>
            <a:r>
              <a:rPr lang="nl-NL" dirty="0"/>
              <a:t> w </a:t>
            </a:r>
            <a:r>
              <a:rPr lang="nl-NL" dirty="0" err="1"/>
              <a:t>wymaganych</a:t>
            </a:r>
            <a:r>
              <a:rPr lang="nl-NL" dirty="0"/>
              <a:t> </a:t>
            </a:r>
            <a:r>
              <a:rPr lang="nl-NL" dirty="0" err="1"/>
              <a:t>kompetencjach</a:t>
            </a:r>
            <a:r>
              <a:rPr lang="nl-NL" dirty="0"/>
              <a:t> </a:t>
            </a:r>
            <a:r>
              <a:rPr lang="nl-NL" dirty="0" err="1"/>
              <a:t>pracowników</a:t>
            </a:r>
            <a:r>
              <a:rPr lang="nl-NL" dirty="0"/>
              <a:t>.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0D028B5-CB32-633D-50F0-6C8A3DF20E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29DBC2-9E02-5E40-AB1B-E3E16E5FC60E}" type="slidenum">
              <a:rPr lang="nl-N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54644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aseline="0" dirty="0" err="1">
                <a:latin typeface="Calibri" charset="0"/>
                <a:cs typeface="Geneva" charset="0"/>
              </a:rPr>
              <a:t>Przegląd</a:t>
            </a:r>
            <a:r>
              <a:rPr lang="nl-NL" baseline="0" dirty="0">
                <a:latin typeface="Calibri" charset="0"/>
                <a:cs typeface="Geneva" charset="0"/>
              </a:rPr>
              <a:t> </a:t>
            </a:r>
            <a:r>
              <a:rPr lang="nl-NL" baseline="0" dirty="0" err="1">
                <a:latin typeface="Calibri" charset="0"/>
                <a:cs typeface="Geneva" charset="0"/>
              </a:rPr>
              <a:t>roczny</a:t>
            </a:r>
            <a:r>
              <a:rPr lang="nl-NL" baseline="0" dirty="0">
                <a:latin typeface="Calibri" charset="0"/>
                <a:cs typeface="Geneva" charset="0"/>
              </a:rPr>
              <a:t> </a:t>
            </a:r>
            <a:r>
              <a:rPr lang="nl-NL" baseline="0" dirty="0" err="1">
                <a:latin typeface="Calibri" charset="0"/>
                <a:cs typeface="Geneva" charset="0"/>
              </a:rPr>
              <a:t>nie</a:t>
            </a:r>
            <a:r>
              <a:rPr lang="nl-NL" baseline="0" dirty="0">
                <a:latin typeface="Calibri" charset="0"/>
                <a:cs typeface="Geneva" charset="0"/>
              </a:rPr>
              <a:t> </a:t>
            </a:r>
            <a:r>
              <a:rPr lang="nl-NL" baseline="0" dirty="0" err="1">
                <a:latin typeface="Calibri" charset="0"/>
                <a:cs typeface="Geneva" charset="0"/>
              </a:rPr>
              <a:t>dotyczy</a:t>
            </a:r>
            <a:r>
              <a:rPr lang="nl-NL" baseline="0" dirty="0">
                <a:latin typeface="Calibri" charset="0"/>
                <a:cs typeface="Geneva" charset="0"/>
              </a:rPr>
              <a:t> (</a:t>
            </a:r>
            <a:r>
              <a:rPr lang="nl-NL" baseline="0" dirty="0" err="1">
                <a:latin typeface="Calibri" charset="0"/>
                <a:cs typeface="Geneva" charset="0"/>
              </a:rPr>
              <a:t>codziennego</a:t>
            </a:r>
            <a:r>
              <a:rPr lang="nl-NL" baseline="0" dirty="0">
                <a:latin typeface="Calibri" charset="0"/>
                <a:cs typeface="Geneva" charset="0"/>
              </a:rPr>
              <a:t>) </a:t>
            </a:r>
            <a:r>
              <a:rPr lang="nl-NL" baseline="0" dirty="0" err="1">
                <a:latin typeface="Calibri" charset="0"/>
                <a:cs typeface="Geneva" charset="0"/>
              </a:rPr>
              <a:t>użytkowania</a:t>
            </a:r>
            <a:r>
              <a:rPr lang="nl-NL" baseline="0" dirty="0">
                <a:latin typeface="Calibri" charset="0"/>
                <a:cs typeface="Geneva" charset="0"/>
              </a:rPr>
              <a:t>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29DBC2-9E02-5E40-AB1B-E3E16E5FC60E}" type="slidenum">
              <a:rPr lang="nl-N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893925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Kiedy</a:t>
            </a:r>
            <a:r>
              <a:rPr lang="nl-NL" dirty="0"/>
              <a:t> </a:t>
            </a:r>
            <a:r>
              <a:rPr lang="nl-NL" dirty="0" err="1"/>
              <a:t>ktoś</a:t>
            </a:r>
            <a:r>
              <a:rPr lang="nl-NL" dirty="0"/>
              <a:t> </a:t>
            </a:r>
            <a:r>
              <a:rPr lang="nl-NL" dirty="0" err="1"/>
              <a:t>upada</a:t>
            </a:r>
            <a:r>
              <a:rPr lang="nl-NL" dirty="0"/>
              <a:t> i </a:t>
            </a:r>
            <a:r>
              <a:rPr lang="nl-NL" dirty="0" err="1"/>
              <a:t>wisi</a:t>
            </a:r>
            <a:r>
              <a:rPr lang="nl-NL" dirty="0"/>
              <a:t> w </a:t>
            </a:r>
            <a:r>
              <a:rPr lang="nl-NL" dirty="0" err="1"/>
              <a:t>uprzęży</a:t>
            </a:r>
            <a:r>
              <a:rPr lang="nl-NL" dirty="0"/>
              <a:t>, </a:t>
            </a:r>
            <a:r>
              <a:rPr lang="nl-NL" dirty="0" err="1"/>
              <a:t>pasy</a:t>
            </a:r>
            <a:r>
              <a:rPr lang="nl-NL" dirty="0"/>
              <a:t> </a:t>
            </a:r>
            <a:r>
              <a:rPr lang="nl-NL" dirty="0" err="1"/>
              <a:t>udowe</a:t>
            </a:r>
            <a:r>
              <a:rPr lang="nl-NL" dirty="0"/>
              <a:t> </a:t>
            </a:r>
            <a:r>
              <a:rPr lang="nl-NL" dirty="0" err="1"/>
              <a:t>uprzęży</a:t>
            </a:r>
            <a:r>
              <a:rPr lang="nl-NL" dirty="0"/>
              <a:t> </a:t>
            </a:r>
            <a:r>
              <a:rPr lang="nl-NL" dirty="0" err="1"/>
              <a:t>wywierają</a:t>
            </a:r>
            <a:r>
              <a:rPr lang="nl-NL" dirty="0"/>
              <a:t> </a:t>
            </a:r>
            <a:r>
              <a:rPr lang="nl-NL" dirty="0" err="1"/>
              <a:t>nacisk</a:t>
            </a:r>
            <a:r>
              <a:rPr lang="nl-NL" dirty="0"/>
              <a:t> na </a:t>
            </a:r>
            <a:r>
              <a:rPr lang="nl-NL" dirty="0" err="1"/>
              <a:t>żyły</a:t>
            </a:r>
            <a:r>
              <a:rPr lang="nl-NL" dirty="0"/>
              <a:t>. </a:t>
            </a:r>
            <a:r>
              <a:rPr lang="nl-NL" dirty="0" err="1"/>
              <a:t>Utrudnia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skuteczne</a:t>
            </a:r>
            <a:r>
              <a:rPr lang="nl-NL" dirty="0"/>
              <a:t> </a:t>
            </a:r>
            <a:r>
              <a:rPr lang="nl-NL" dirty="0" err="1"/>
              <a:t>pompowanie</a:t>
            </a:r>
            <a:r>
              <a:rPr lang="nl-NL" dirty="0"/>
              <a:t> </a:t>
            </a:r>
            <a:r>
              <a:rPr lang="nl-NL" dirty="0" err="1"/>
              <a:t>krwi</a:t>
            </a:r>
            <a:r>
              <a:rPr lang="nl-NL" dirty="0"/>
              <a:t> </a:t>
            </a:r>
            <a:r>
              <a:rPr lang="nl-NL" dirty="0" err="1"/>
              <a:t>z</a:t>
            </a:r>
            <a:r>
              <a:rPr lang="nl-NL" dirty="0"/>
              <a:t> nóg. </a:t>
            </a:r>
            <a:r>
              <a:rPr lang="nl-NL" dirty="0" err="1"/>
              <a:t>Krążenie</a:t>
            </a:r>
            <a:r>
              <a:rPr lang="nl-NL" dirty="0"/>
              <a:t> </a:t>
            </a:r>
            <a:r>
              <a:rPr lang="nl-NL" dirty="0" err="1"/>
              <a:t>ostatecznie</a:t>
            </a:r>
            <a:r>
              <a:rPr lang="nl-NL" dirty="0"/>
              <a:t> </a:t>
            </a:r>
            <a:r>
              <a:rPr lang="nl-NL" dirty="0" err="1"/>
              <a:t>zostaje</a:t>
            </a:r>
            <a:r>
              <a:rPr lang="nl-NL" dirty="0"/>
              <a:t> tak </a:t>
            </a:r>
            <a:r>
              <a:rPr lang="nl-NL" dirty="0" err="1"/>
              <a:t>zaburzone</a:t>
            </a:r>
            <a:r>
              <a:rPr lang="nl-NL" dirty="0"/>
              <a:t>, </a:t>
            </a:r>
            <a:r>
              <a:rPr lang="nl-NL" dirty="0" err="1"/>
              <a:t>że</a:t>
            </a:r>
            <a:r>
              <a:rPr lang="nl-NL" dirty="0"/>
              <a:t> </a:t>
            </a:r>
            <a:r>
              <a:rPr lang="nl-NL" dirty="0" err="1"/>
              <a:t>spada</a:t>
            </a:r>
            <a:r>
              <a:rPr lang="nl-NL" dirty="0"/>
              <a:t> </a:t>
            </a:r>
            <a:r>
              <a:rPr lang="nl-NL" dirty="0" err="1"/>
              <a:t>ciśnienie</a:t>
            </a:r>
            <a:r>
              <a:rPr lang="nl-NL" dirty="0"/>
              <a:t> </a:t>
            </a:r>
            <a:r>
              <a:rPr lang="nl-NL" dirty="0" err="1"/>
              <a:t>krwi</a:t>
            </a:r>
            <a:r>
              <a:rPr lang="nl-NL" dirty="0"/>
              <a:t>, </a:t>
            </a:r>
            <a:r>
              <a:rPr lang="nl-NL" dirty="0" err="1"/>
              <a:t>pojawiają</a:t>
            </a:r>
            <a:r>
              <a:rPr lang="nl-NL" dirty="0"/>
              <a:t> </a:t>
            </a:r>
            <a:r>
              <a:rPr lang="nl-NL" dirty="0" err="1"/>
              <a:t>się</a:t>
            </a:r>
            <a:r>
              <a:rPr lang="nl-NL" dirty="0"/>
              <a:t> </a:t>
            </a:r>
            <a:r>
              <a:rPr lang="nl-NL" dirty="0" err="1"/>
              <a:t>nudności</a:t>
            </a:r>
            <a:r>
              <a:rPr lang="nl-NL" dirty="0"/>
              <a:t> i </a:t>
            </a:r>
            <a:r>
              <a:rPr lang="nl-NL" dirty="0" err="1"/>
              <a:t>gwałtownie</a:t>
            </a:r>
            <a:r>
              <a:rPr lang="nl-NL" dirty="0"/>
              <a:t> </a:t>
            </a:r>
            <a:r>
              <a:rPr lang="nl-NL" dirty="0" err="1"/>
              <a:t>spada</a:t>
            </a:r>
            <a:r>
              <a:rPr lang="nl-NL" dirty="0"/>
              <a:t> </a:t>
            </a:r>
            <a:r>
              <a:rPr lang="nl-NL" dirty="0" err="1"/>
              <a:t>poziom</a:t>
            </a:r>
            <a:r>
              <a:rPr lang="nl-NL" dirty="0"/>
              <a:t> </a:t>
            </a:r>
            <a:r>
              <a:rPr lang="nl-NL" dirty="0" err="1"/>
              <a:t>tlenu</a:t>
            </a:r>
            <a:r>
              <a:rPr lang="nl-NL" dirty="0"/>
              <a:t>. </a:t>
            </a:r>
            <a:r>
              <a:rPr lang="nl-NL" dirty="0" err="1"/>
              <a:t>Pogarsza</a:t>
            </a:r>
            <a:r>
              <a:rPr lang="nl-NL" dirty="0"/>
              <a:t> </a:t>
            </a:r>
            <a:r>
              <a:rPr lang="nl-NL" dirty="0" err="1"/>
              <a:t>się</a:t>
            </a:r>
            <a:r>
              <a:rPr lang="nl-NL" dirty="0"/>
              <a:t> </a:t>
            </a:r>
            <a:r>
              <a:rPr lang="nl-NL" dirty="0" err="1"/>
              <a:t>również</a:t>
            </a:r>
            <a:r>
              <a:rPr lang="nl-NL" dirty="0"/>
              <a:t> </a:t>
            </a:r>
            <a:r>
              <a:rPr lang="nl-NL" dirty="0" err="1"/>
              <a:t>funkcjonowanie</a:t>
            </a:r>
            <a:r>
              <a:rPr lang="nl-NL" dirty="0"/>
              <a:t> </a:t>
            </a:r>
            <a:r>
              <a:rPr lang="nl-NL" dirty="0" err="1"/>
              <a:t>narządów</a:t>
            </a:r>
            <a:r>
              <a:rPr lang="nl-NL" dirty="0"/>
              <a:t>, </a:t>
            </a:r>
            <a:r>
              <a:rPr lang="nl-NL" dirty="0" err="1"/>
              <a:t>takich</a:t>
            </a:r>
            <a:r>
              <a:rPr lang="nl-NL" dirty="0"/>
              <a:t> jak </a:t>
            </a:r>
            <a:r>
              <a:rPr lang="nl-NL" dirty="0" err="1"/>
              <a:t>nerki</a:t>
            </a:r>
            <a:r>
              <a:rPr lang="nl-NL" dirty="0"/>
              <a:t>. </a:t>
            </a:r>
            <a:r>
              <a:rPr lang="nl-NL" dirty="0" err="1"/>
              <a:t>Powoduje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utratę</a:t>
            </a:r>
            <a:r>
              <a:rPr lang="nl-NL" dirty="0"/>
              <a:t> </a:t>
            </a:r>
            <a:r>
              <a:rPr lang="nl-NL" dirty="0" err="1"/>
              <a:t>przytomności</a:t>
            </a:r>
            <a:r>
              <a:rPr lang="nl-NL" dirty="0"/>
              <a:t>, a </a:t>
            </a:r>
            <a:r>
              <a:rPr lang="nl-NL" dirty="0" err="1"/>
              <a:t>szanse</a:t>
            </a:r>
            <a:r>
              <a:rPr lang="nl-NL" dirty="0"/>
              <a:t> na </a:t>
            </a:r>
            <a:r>
              <a:rPr lang="nl-NL" dirty="0" err="1"/>
              <a:t>przeżycie</a:t>
            </a:r>
            <a:r>
              <a:rPr lang="nl-NL" dirty="0"/>
              <a:t> </a:t>
            </a:r>
            <a:r>
              <a:rPr lang="nl-NL" dirty="0" err="1"/>
              <a:t>maleją</a:t>
            </a:r>
            <a:r>
              <a:rPr lang="nl-NL" dirty="0"/>
              <a:t>.</a:t>
            </a:r>
          </a:p>
          <a:p>
            <a:endParaRPr lang="nl-NL" dirty="0"/>
          </a:p>
          <a:p>
            <a:r>
              <a:rPr lang="nl-NL" dirty="0" err="1"/>
              <a:t>Uraz</a:t>
            </a:r>
            <a:r>
              <a:rPr lang="nl-NL" dirty="0"/>
              <a:t> </a:t>
            </a:r>
            <a:r>
              <a:rPr lang="nl-NL" dirty="0" err="1"/>
              <a:t>spowodowany</a:t>
            </a:r>
            <a:r>
              <a:rPr lang="nl-NL" dirty="0"/>
              <a:t> </a:t>
            </a:r>
            <a:r>
              <a:rPr lang="nl-NL" dirty="0" err="1"/>
              <a:t>podwieszeniem</a:t>
            </a:r>
            <a:r>
              <a:rPr lang="nl-NL" dirty="0"/>
              <a:t> w </a:t>
            </a:r>
            <a:r>
              <a:rPr lang="nl-NL" dirty="0" err="1"/>
              <a:t>uprzęży</a:t>
            </a:r>
            <a:r>
              <a:rPr lang="nl-NL" dirty="0"/>
              <a:t> </a:t>
            </a:r>
            <a:r>
              <a:rPr lang="nl-NL" dirty="0" err="1"/>
              <a:t>może</a:t>
            </a:r>
            <a:r>
              <a:rPr lang="nl-NL" dirty="0"/>
              <a:t> </a:t>
            </a:r>
            <a:r>
              <a:rPr lang="nl-NL" dirty="0" err="1"/>
              <a:t>wystąpić</a:t>
            </a:r>
            <a:r>
              <a:rPr lang="nl-NL" dirty="0"/>
              <a:t> w </a:t>
            </a:r>
            <a:r>
              <a:rPr lang="nl-NL" dirty="0" err="1"/>
              <a:t>ciągu</a:t>
            </a:r>
            <a:r>
              <a:rPr lang="nl-NL" dirty="0"/>
              <a:t> </a:t>
            </a:r>
            <a:r>
              <a:rPr lang="nl-NL" dirty="0" err="1"/>
              <a:t>pół</a:t>
            </a:r>
            <a:r>
              <a:rPr lang="nl-NL" dirty="0"/>
              <a:t> </a:t>
            </a:r>
            <a:r>
              <a:rPr lang="nl-NL" dirty="0" err="1"/>
              <a:t>godziny</a:t>
            </a:r>
            <a:r>
              <a:rPr lang="nl-NL" dirty="0"/>
              <a:t>, w </a:t>
            </a:r>
            <a:r>
              <a:rPr lang="nl-NL" dirty="0" err="1"/>
              <a:t>zależności</a:t>
            </a:r>
            <a:r>
              <a:rPr lang="nl-NL" dirty="0"/>
              <a:t> </a:t>
            </a:r>
            <a:r>
              <a:rPr lang="nl-NL" dirty="0" err="1"/>
              <a:t>od</a:t>
            </a:r>
            <a:r>
              <a:rPr lang="nl-NL" dirty="0"/>
              <a:t> </a:t>
            </a:r>
            <a:r>
              <a:rPr lang="nl-NL" dirty="0" err="1"/>
              <a:t>osoby</a:t>
            </a:r>
            <a:r>
              <a:rPr lang="nl-NL" dirty="0"/>
              <a:t>, </a:t>
            </a:r>
            <a:r>
              <a:rPr lang="nl-NL" dirty="0" err="1"/>
              <a:t>rodzaju</a:t>
            </a:r>
            <a:r>
              <a:rPr lang="nl-NL" dirty="0"/>
              <a:t> </a:t>
            </a:r>
            <a:r>
              <a:rPr lang="nl-NL" dirty="0" err="1"/>
              <a:t>upadku</a:t>
            </a:r>
            <a:r>
              <a:rPr lang="nl-NL" dirty="0"/>
              <a:t> i </a:t>
            </a:r>
            <a:r>
              <a:rPr lang="nl-NL" dirty="0" err="1"/>
              <a:t>rodzaju</a:t>
            </a:r>
            <a:r>
              <a:rPr lang="nl-NL" dirty="0"/>
              <a:t> </a:t>
            </a:r>
            <a:r>
              <a:rPr lang="nl-NL" dirty="0" err="1"/>
              <a:t>uprzęży</a:t>
            </a:r>
            <a:r>
              <a:rPr lang="nl-NL" dirty="0"/>
              <a:t>.</a:t>
            </a:r>
          </a:p>
          <a:p>
            <a:r>
              <a:rPr lang="nl-NL" dirty="0"/>
              <a:t>A </a:t>
            </a:r>
            <a:r>
              <a:rPr lang="nl-NL" dirty="0" err="1"/>
              <a:t>jeśli</a:t>
            </a:r>
            <a:r>
              <a:rPr lang="nl-NL" dirty="0"/>
              <a:t> </a:t>
            </a:r>
            <a:r>
              <a:rPr lang="nl-NL" dirty="0" err="1"/>
              <a:t>podczas</a:t>
            </a:r>
            <a:r>
              <a:rPr lang="nl-NL" dirty="0"/>
              <a:t> </a:t>
            </a:r>
            <a:r>
              <a:rPr lang="nl-NL" dirty="0" err="1"/>
              <a:t>upadku</a:t>
            </a:r>
            <a:r>
              <a:rPr lang="nl-NL" dirty="0"/>
              <a:t> </a:t>
            </a:r>
            <a:r>
              <a:rPr lang="nl-NL" dirty="0" err="1"/>
              <a:t>doszło</a:t>
            </a:r>
            <a:r>
              <a:rPr lang="nl-NL" dirty="0"/>
              <a:t> </a:t>
            </a:r>
            <a:r>
              <a:rPr lang="nl-NL" dirty="0" err="1"/>
              <a:t>również</a:t>
            </a:r>
            <a:r>
              <a:rPr lang="nl-NL" dirty="0"/>
              <a:t> do </a:t>
            </a:r>
            <a:r>
              <a:rPr lang="nl-NL" dirty="0" err="1"/>
              <a:t>innych</a:t>
            </a:r>
            <a:r>
              <a:rPr lang="nl-NL" dirty="0"/>
              <a:t> </a:t>
            </a:r>
            <a:r>
              <a:rPr lang="nl-NL" dirty="0" err="1"/>
              <a:t>obrażeń</a:t>
            </a:r>
            <a:r>
              <a:rPr lang="nl-NL" dirty="0"/>
              <a:t>, </a:t>
            </a:r>
            <a:r>
              <a:rPr lang="nl-NL" dirty="0" err="1"/>
              <a:t>szybka</a:t>
            </a:r>
            <a:r>
              <a:rPr lang="nl-NL" dirty="0"/>
              <a:t> </a:t>
            </a:r>
            <a:r>
              <a:rPr lang="nl-NL" dirty="0" err="1"/>
              <a:t>akcja</a:t>
            </a:r>
            <a:r>
              <a:rPr lang="nl-NL" dirty="0"/>
              <a:t> </a:t>
            </a:r>
            <a:r>
              <a:rPr lang="nl-NL" dirty="0" err="1"/>
              <a:t>ratunkowa</a:t>
            </a:r>
            <a:r>
              <a:rPr lang="nl-NL" dirty="0"/>
              <a:t> </a:t>
            </a:r>
            <a:r>
              <a:rPr lang="nl-NL" dirty="0" err="1"/>
              <a:t>jest</a:t>
            </a:r>
            <a:r>
              <a:rPr lang="nl-NL" dirty="0"/>
              <a:t> </a:t>
            </a:r>
            <a:r>
              <a:rPr lang="nl-NL" dirty="0" err="1"/>
              <a:t>jeszcze</a:t>
            </a:r>
            <a:r>
              <a:rPr lang="nl-NL" dirty="0"/>
              <a:t> </a:t>
            </a:r>
            <a:r>
              <a:rPr lang="nl-NL" dirty="0" err="1"/>
              <a:t>pilniejsza</a:t>
            </a:r>
            <a:r>
              <a:rPr lang="nl-NL"/>
              <a:t>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29DBC2-9E02-5E40-AB1B-E3E16E5FC60E}" type="slidenum">
              <a:rPr lang="nl-N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12383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6903CF-E40F-AD8D-F38D-5612A9EA35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8139" y="847493"/>
            <a:ext cx="10505661" cy="1299359"/>
          </a:xfrm>
        </p:spPr>
        <p:txBody>
          <a:bodyPr anchor="t" anchorCtr="0">
            <a:normAutofit/>
          </a:bodyPr>
          <a:lstStyle>
            <a:lvl1pPr algn="ctr">
              <a:defRPr sz="3000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B0F0C89-A1BE-A078-D52C-0FC23138D0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2398642"/>
            <a:ext cx="10505661" cy="3684105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0271333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B91C9693-1A60-0B2A-0F83-6A7D08E99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9607"/>
            <a:ext cx="10515600" cy="1091081"/>
          </a:xfrm>
        </p:spPr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F68A5BC4-7A99-104E-7E0F-DC6CC68E15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742699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88C4EF-3CEA-C838-6F44-68CD095B6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49C6FB7-DEEE-875C-FDA6-ADA64BFF0C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CBB6650-7867-1884-C58F-5D51317A08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11992942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B451A9-07CC-6BBF-2A47-1C276EED1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FBB2B48-C3D3-4054-97F2-C1D493EE0D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3E49832-8819-19FB-CDF7-908B142FB5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C18C054-D653-D09E-E0DB-2D87E08E30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BA075E0-4CD1-913F-BE4C-17C8BF485A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5020576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1905D1-8E13-AED7-B56C-58535B26E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931503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3448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FDF9BF-2558-C5E6-655F-516C8D7B6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101C790-0038-FF56-01FF-6AE15CA8FC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B09D524-74EE-DFBF-2FF7-3C036F7B01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0848682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00FCEA-199A-AD5B-B031-B96F57D31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4CBFB1CB-BD1E-2D76-1DAD-C28075CE68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9A1B883-5725-932E-CE70-6C000E3C1E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4625777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D2109990-4A5C-A623-CCAD-3E3FAED848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8139" y="847493"/>
            <a:ext cx="10505661" cy="1299359"/>
          </a:xfrm>
        </p:spPr>
        <p:txBody>
          <a:bodyPr anchor="t" anchorCtr="0">
            <a:normAutofit/>
          </a:bodyPr>
          <a:lstStyle>
            <a:lvl1pPr algn="ctr">
              <a:defRPr sz="3000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A8848FA7-3ED5-B7AA-887B-76F7B1B1FB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2398642"/>
            <a:ext cx="10505661" cy="3684105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3977045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B91C9693-1A60-0B2A-0F83-6A7D08E99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9607"/>
            <a:ext cx="10515600" cy="1091081"/>
          </a:xfrm>
        </p:spPr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F68A5BC4-7A99-104E-7E0F-DC6CC68E15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18830347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88C4EF-3CEA-C838-6F44-68CD095B6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49C6FB7-DEEE-875C-FDA6-ADA64BFF0C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CBB6650-7867-1884-C58F-5D51317A08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146809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6C9FE9-8AEB-CF6C-83D7-DF4E90359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5C62901-FF00-CD34-E0F0-95D37F8BFF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10141191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B451A9-07CC-6BBF-2A47-1C276EED1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FBB2B48-C3D3-4054-97F2-C1D493EE0D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3E49832-8819-19FB-CDF7-908B142FB5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C18C054-D653-D09E-E0DB-2D87E08E30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BA075E0-4CD1-913F-BE4C-17C8BF485A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37482783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1905D1-8E13-AED7-B56C-58535B26E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5362742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15597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FDF9BF-2558-C5E6-655F-516C8D7B6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101C790-0038-FF56-01FF-6AE15CA8FC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B09D524-74EE-DFBF-2FF7-3C036F7B01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0525044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00FCEA-199A-AD5B-B031-B96F57D31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4CBFB1CB-BD1E-2D76-1DAD-C28075CE68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9A1B883-5725-932E-CE70-6C000E3C1E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5265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C88C6D-6C2C-D49C-FAF0-A2AF0322E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8A0DD0E-58D0-54DC-C29E-8F2E6DE8F0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93C59C1-87C1-6413-A1E2-18BD1C38A2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403816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D84C65-8B7C-D016-31F8-BBD1B58FC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86E5838-03B0-09BA-56AE-AC24D76B7B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1874D1F-CC25-10E7-81E0-E10D5F16D7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34B8AA2-FFA9-296A-8EEE-43019FA8F0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6C3EEE7-4C50-B91A-3D31-247759EFA5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2728198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83B295-4B93-27DD-7A5F-4649780BA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9608"/>
            <a:ext cx="10515600" cy="906904"/>
          </a:xfrm>
        </p:spPr>
        <p:txBody>
          <a:bodyPr/>
          <a:lstStyle/>
          <a:p>
            <a:r>
              <a:rPr lang="nl-NL" dirty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715464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4482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1AFC75-0219-2F44-E0BF-A49B68C3A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t" anchorCtr="0">
            <a:normAutofit/>
          </a:bodyPr>
          <a:lstStyle>
            <a:lvl1pPr>
              <a:defRPr sz="3000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B2704AC-6C53-DD61-08CC-4329C24E9A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79653E8-37E4-C7CF-91D7-656DC55D01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41030"/>
            <a:ext cx="3932237" cy="36279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809370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B08A3BAC-1495-8167-5DEE-1B810287D9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7A551EE5-4177-89A1-04CB-E4EB9F7C5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t" anchorCtr="0">
            <a:normAutofit/>
          </a:bodyPr>
          <a:lstStyle>
            <a:lvl1pPr>
              <a:defRPr sz="3000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9" name="Tijdelijke aanduiding voor tekst 3">
            <a:extLst>
              <a:ext uri="{FF2B5EF4-FFF2-40B4-BE49-F238E27FC236}">
                <a16:creationId xmlns:a16="http://schemas.microsoft.com/office/drawing/2014/main" id="{F548E75D-E2F0-7354-97E2-BD7A8A3730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41030"/>
            <a:ext cx="3932237" cy="36279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341403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D2109990-4A5C-A623-CCAD-3E3FAED848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8139" y="847493"/>
            <a:ext cx="10505661" cy="1299359"/>
          </a:xfrm>
        </p:spPr>
        <p:txBody>
          <a:bodyPr anchor="t" anchorCtr="0">
            <a:normAutofit/>
          </a:bodyPr>
          <a:lstStyle>
            <a:lvl1pPr algn="ctr">
              <a:defRPr sz="3000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A8848FA7-3ED5-B7AA-887B-76F7B1B1FB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2398642"/>
            <a:ext cx="10505661" cy="3684105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6364749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0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Afbeelding 16">
            <a:extLst>
              <a:ext uri="{FF2B5EF4-FFF2-40B4-BE49-F238E27FC236}">
                <a16:creationId xmlns:a16="http://schemas.microsoft.com/office/drawing/2014/main" id="{5C343283-DAB4-CD4E-B9A5-9033E036D787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 flipH="1">
            <a:off x="0" y="6356350"/>
            <a:ext cx="8597348" cy="501650"/>
          </a:xfrm>
          <a:prstGeom prst="rect">
            <a:avLst/>
          </a:prstGeom>
        </p:spPr>
      </p:pic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35EBA499-CB8E-8757-6CE8-509E86DAB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9607"/>
            <a:ext cx="10515600" cy="109108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253A547-C78D-7C22-67AB-F89665D807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pic>
        <p:nvPicPr>
          <p:cNvPr id="13" name="Afbeelding 12" descr="Afbeelding met Lettertype, Graphics, grafische vormgeving, logo&#10;&#10;Automatisch gegenereerde beschrijving">
            <a:extLst>
              <a:ext uri="{FF2B5EF4-FFF2-40B4-BE49-F238E27FC236}">
                <a16:creationId xmlns:a16="http://schemas.microsoft.com/office/drawing/2014/main" id="{947DEBA7-211F-B70A-6896-42CE64A25612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485037" y="6232294"/>
            <a:ext cx="1868763" cy="535494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A77BF7DD-20FA-1880-7BD6-C0400D5FB3DF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919371" y="6460672"/>
            <a:ext cx="6415708" cy="269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226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i="0" kern="1200" baseline="0">
          <a:solidFill>
            <a:srgbClr val="0086CD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30613"/>
        </a:buClr>
        <a:buFont typeface="Arial" panose="020B0604020202020204" pitchFamily="34" charset="0"/>
        <a:buChar char="•"/>
        <a:defRPr sz="1400" b="0" i="0" kern="1200" baseline="0">
          <a:solidFill>
            <a:schemeClr val="tx1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86CD"/>
        </a:buClr>
        <a:buFont typeface="Arial" panose="020B0604020202020204" pitchFamily="34" charset="0"/>
        <a:buChar char="•"/>
        <a:defRPr sz="1400" b="0" i="0" kern="1200" baseline="0">
          <a:solidFill>
            <a:schemeClr val="tx1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400" b="0" i="0" kern="1200" baseline="0">
          <a:solidFill>
            <a:schemeClr val="tx1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30613"/>
        </a:buClr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30613"/>
        </a:buClr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Afbeelding met Lettertype, Graphics, grafische vormgeving, logo&#10;&#10;Automatisch gegenereerde beschrijving">
            <a:extLst>
              <a:ext uri="{FF2B5EF4-FFF2-40B4-BE49-F238E27FC236}">
                <a16:creationId xmlns:a16="http://schemas.microsoft.com/office/drawing/2014/main" id="{88FE2F72-4518-B9B4-99FA-14154F8CF92A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9485037" y="6258393"/>
            <a:ext cx="1868763" cy="535494"/>
          </a:xfrm>
          <a:prstGeom prst="rect">
            <a:avLst/>
          </a:prstGeom>
        </p:spPr>
      </p:pic>
      <p:sp>
        <p:nvSpPr>
          <p:cNvPr id="16" name="Tijdelijke aanduiding voor titel 1">
            <a:extLst>
              <a:ext uri="{FF2B5EF4-FFF2-40B4-BE49-F238E27FC236}">
                <a16:creationId xmlns:a16="http://schemas.microsoft.com/office/drawing/2014/main" id="{F1623D7A-4819-9B65-A2AE-D067874B3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9607"/>
            <a:ext cx="10515600" cy="109108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17" name="Tijdelijke aanduiding voor tekst 2">
            <a:extLst>
              <a:ext uri="{FF2B5EF4-FFF2-40B4-BE49-F238E27FC236}">
                <a16:creationId xmlns:a16="http://schemas.microsoft.com/office/drawing/2014/main" id="{91F2A318-A921-BC6D-FF2E-6BCCEADA60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64D8CFF1-C3F7-B36C-11EC-8DF4F0DF4FE2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 flipH="1">
            <a:off x="0" y="6356350"/>
            <a:ext cx="8597348" cy="50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239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 baseline="0">
          <a:solidFill>
            <a:srgbClr val="0086CD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30613"/>
        </a:buClr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86CD"/>
        </a:buClr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>
            <a:lumMod val="50000"/>
          </a:schemeClr>
        </a:buClr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Afbeelding met Lettertype, Graphics, grafische vormgeving, logo&#10;&#10;Automatisch gegenereerde beschrijving">
            <a:extLst>
              <a:ext uri="{FF2B5EF4-FFF2-40B4-BE49-F238E27FC236}">
                <a16:creationId xmlns:a16="http://schemas.microsoft.com/office/drawing/2014/main" id="{88FE2F72-4518-B9B4-99FA-14154F8CF92A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9485037" y="6258393"/>
            <a:ext cx="1868763" cy="535494"/>
          </a:xfrm>
          <a:prstGeom prst="rect">
            <a:avLst/>
          </a:prstGeom>
        </p:spPr>
      </p:pic>
      <p:sp>
        <p:nvSpPr>
          <p:cNvPr id="16" name="Tijdelijke aanduiding voor titel 1">
            <a:extLst>
              <a:ext uri="{FF2B5EF4-FFF2-40B4-BE49-F238E27FC236}">
                <a16:creationId xmlns:a16="http://schemas.microsoft.com/office/drawing/2014/main" id="{F1623D7A-4819-9B65-A2AE-D067874B3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9607"/>
            <a:ext cx="10515600" cy="109108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17" name="Tijdelijke aanduiding voor tekst 2">
            <a:extLst>
              <a:ext uri="{FF2B5EF4-FFF2-40B4-BE49-F238E27FC236}">
                <a16:creationId xmlns:a16="http://schemas.microsoft.com/office/drawing/2014/main" id="{91F2A318-A921-BC6D-FF2E-6BCCEADA60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2642689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 baseline="0">
          <a:solidFill>
            <a:srgbClr val="0086CD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30613"/>
        </a:buClr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86CD"/>
        </a:buClr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>
            <a:lumMod val="50000"/>
          </a:schemeClr>
        </a:buClr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tm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5xbeter.nl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6.png"/><Relationship Id="rId4" Type="http://schemas.openxmlformats.org/officeDocument/2006/relationships/hyperlink" Target="http://www.5xbeter.nl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5xbeter.nl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Relationship Id="rId4" Type="http://schemas.openxmlformats.org/officeDocument/2006/relationships/hyperlink" Target="http://www.5xbeter.nl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Afbeelding met gebouw, persoon, kleding, overdekt&#10;&#10;Door AI gegenereerde inhoud is mogelijk onjuist.">
            <a:extLst>
              <a:ext uri="{FF2B5EF4-FFF2-40B4-BE49-F238E27FC236}">
                <a16:creationId xmlns:a16="http://schemas.microsoft.com/office/drawing/2014/main" id="{0824FBA1-9B87-81C4-4A25-72BA30262E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368" y="1954160"/>
            <a:ext cx="10497461" cy="3841954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5AB208A-05ED-1F6E-E3CD-8C3FCFF021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3169" y="428233"/>
            <a:ext cx="10505661" cy="1002361"/>
          </a:xfrm>
        </p:spPr>
        <p:txBody>
          <a:bodyPr/>
          <a:lstStyle/>
          <a:p>
            <a:r>
              <a:rPr lang="pl-PL" dirty="0">
                <a:latin typeface="Arial" panose="020B0604020202020204" pitchFamily="34" charset="0"/>
              </a:rPr>
              <a:t>Szkolenie BHP</a:t>
            </a:r>
            <a:br>
              <a:rPr dirty="0"/>
            </a:br>
            <a:r>
              <a:rPr lang="pl-PL" dirty="0">
                <a:latin typeface="Arial" panose="020B0604020202020204" pitchFamily="34" charset="0"/>
              </a:rPr>
              <a:t>Praca na wysokości - Ryzyko upadku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1C324E1-BC5B-18EE-A0AD-DC4385409A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3168" y="1430594"/>
            <a:ext cx="10505661" cy="366680"/>
          </a:xfrm>
        </p:spPr>
        <p:txBody>
          <a:bodyPr>
            <a:normAutofit/>
          </a:bodyPr>
          <a:lstStyle/>
          <a:p>
            <a:r>
              <a:rPr lang="pl-PL" sz="2000" dirty="0">
                <a:latin typeface="Arial" panose="020B0604020202020204" pitchFamily="34" charset="0"/>
              </a:rPr>
              <a:t>Nazwa firmy i data</a:t>
            </a:r>
          </a:p>
        </p:txBody>
      </p:sp>
    </p:spTree>
    <p:extLst>
      <p:ext uri="{BB962C8B-B14F-4D97-AF65-F5344CB8AC3E}">
        <p14:creationId xmlns:p14="http://schemas.microsoft.com/office/powerpoint/2010/main" val="38157304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5F879C-676F-5D32-F9EA-506B8A081C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Afbeelding met schermopname, Rechthoek&#10;&#10;Automatisch gegenereerde beschrijving">
            <a:extLst>
              <a:ext uri="{FF2B5EF4-FFF2-40B4-BE49-F238E27FC236}">
                <a16:creationId xmlns:a16="http://schemas.microsoft.com/office/drawing/2014/main" id="{9263F61F-A95A-C7A9-A086-BFF2C3B79D1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468" b="51404"/>
          <a:stretch>
            <a:fillRect/>
          </a:stretch>
        </p:blipFill>
        <p:spPr>
          <a:xfrm>
            <a:off x="-17929" y="1419830"/>
            <a:ext cx="7191975" cy="960857"/>
          </a:xfrm>
          <a:prstGeom prst="rect">
            <a:avLst/>
          </a:prstGeom>
        </p:spPr>
      </p:pic>
      <p:sp>
        <p:nvSpPr>
          <p:cNvPr id="3" name="Ondertitel 2">
            <a:extLst>
              <a:ext uri="{FF2B5EF4-FFF2-40B4-BE49-F238E27FC236}">
                <a16:creationId xmlns:a16="http://schemas.microsoft.com/office/drawing/2014/main" id="{F85234D2-7567-D213-BE7F-D1341D81E1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6456947"/>
            <a:ext cx="8159503" cy="288758"/>
          </a:xfrm>
        </p:spPr>
        <p:txBody>
          <a:bodyPr/>
          <a:lstStyle/>
          <a:p>
            <a:pPr algn="l"/>
            <a:endParaRPr lang="nl-NL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F10D5158-F6DC-9DF2-159C-7AE7E70F042A}"/>
              </a:ext>
            </a:extLst>
          </p:cNvPr>
          <p:cNvSpPr txBox="1">
            <a:spLocks/>
          </p:cNvSpPr>
          <p:nvPr/>
        </p:nvSpPr>
        <p:spPr>
          <a:xfrm>
            <a:off x="843169" y="428234"/>
            <a:ext cx="10505661" cy="7107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pl-PL" sz="2400" dirty="0">
                <a:latin typeface="Arial" panose="020B0604020202020204" pitchFamily="34" charset="0"/>
              </a:rPr>
              <a:t>Pracuj bezpiecznie i zdrowo  </a:t>
            </a:r>
            <a:r>
              <a:rPr lang="pl-PL" sz="2400" dirty="0">
                <a:solidFill>
                  <a:srgbClr val="E30613"/>
                </a:solidFill>
                <a:latin typeface="Arial" panose="020B0604020202020204" pitchFamily="34" charset="0"/>
              </a:rPr>
              <a:t>|</a:t>
            </a:r>
            <a:r>
              <a:rPr lang="pl-PL" sz="2400" dirty="0"/>
              <a:t>  </a:t>
            </a:r>
            <a:r>
              <a:rPr lang="pl-PL" sz="2400" b="0" dirty="0">
                <a:latin typeface="Arial" panose="020B0604020202020204" pitchFamily="34" charset="0"/>
              </a:rPr>
              <a:t>Praca na wysokości - Ryzyko upadku</a:t>
            </a: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Afbeelding 11" descr="Afbeelding met schermopname, Rechthoek&#10;&#10;Automatisch gegenereerde beschrijving">
            <a:extLst>
              <a:ext uri="{FF2B5EF4-FFF2-40B4-BE49-F238E27FC236}">
                <a16:creationId xmlns:a16="http://schemas.microsoft.com/office/drawing/2014/main" id="{4E7C0FAE-6192-A857-7434-6DCC9504879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468" b="51404"/>
          <a:stretch>
            <a:fillRect/>
          </a:stretch>
        </p:blipFill>
        <p:spPr>
          <a:xfrm>
            <a:off x="394447" y="1419830"/>
            <a:ext cx="7191975" cy="960857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E96A11B9-BA3B-F025-AFFC-6E7768319142}"/>
              </a:ext>
            </a:extLst>
          </p:cNvPr>
          <p:cNvSpPr txBox="1">
            <a:spLocks/>
          </p:cNvSpPr>
          <p:nvPr/>
        </p:nvSpPr>
        <p:spPr>
          <a:xfrm>
            <a:off x="848139" y="1668379"/>
            <a:ext cx="6834614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algn="l"/>
            <a:r>
              <a:rPr lang="pl-PL" sz="2000" dirty="0">
                <a:solidFill>
                  <a:schemeClr val="bg1"/>
                </a:solidFill>
                <a:latin typeface="Arial" panose="020B0604020202020204" pitchFamily="34" charset="0"/>
              </a:rPr>
              <a:t>Bezpieczna praca z użyciem podnośnika koszowego</a:t>
            </a:r>
            <a:endParaRPr lang="pl-PL" sz="20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D27C51E5-F3DF-24E4-8ACD-F9FE43740173}"/>
              </a:ext>
            </a:extLst>
          </p:cNvPr>
          <p:cNvSpPr txBox="1">
            <a:spLocks noChangeAspect="1"/>
          </p:cNvSpPr>
          <p:nvPr/>
        </p:nvSpPr>
        <p:spPr>
          <a:xfrm>
            <a:off x="843169" y="2399109"/>
            <a:ext cx="10505661" cy="5202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pl-PL" sz="1800" b="0" dirty="0">
                <a:solidFill>
                  <a:srgbClr val="000000"/>
                </a:solidFill>
                <a:latin typeface="Arial" panose="020B0604020202020204" pitchFamily="34" charset="0"/>
              </a:rPr>
              <a:t>Podłoże powinno być płaskie i odpowiednio nośne.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88342794-DD0B-C937-C61B-35982EE2DA7D}"/>
              </a:ext>
            </a:extLst>
          </p:cNvPr>
          <p:cNvSpPr txBox="1">
            <a:spLocks noChangeAspect="1"/>
          </p:cNvSpPr>
          <p:nvPr/>
        </p:nvSpPr>
        <p:spPr>
          <a:xfrm>
            <a:off x="843169" y="2770225"/>
            <a:ext cx="10505661" cy="5202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pl-PL" sz="1800" b="0" dirty="0">
                <a:solidFill>
                  <a:srgbClr val="000000"/>
                </a:solidFill>
                <a:latin typeface="Arial" panose="020B0604020202020204" pitchFamily="34" charset="0"/>
              </a:rPr>
              <a:t>Zalecenia dotyczące obsługi podnośnika koszowego powinny być wyraźnie czytelne.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3A2D57BE-0A38-7124-F3FE-2A05BF979F06}"/>
              </a:ext>
            </a:extLst>
          </p:cNvPr>
          <p:cNvSpPr txBox="1">
            <a:spLocks noChangeAspect="1"/>
          </p:cNvSpPr>
          <p:nvPr/>
        </p:nvSpPr>
        <p:spPr>
          <a:xfrm>
            <a:off x="843169" y="3132984"/>
            <a:ext cx="10505661" cy="5202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pl-PL" sz="1800" b="0" dirty="0">
                <a:solidFill>
                  <a:srgbClr val="000000"/>
                </a:solidFill>
                <a:latin typeface="Arial" panose="020B0604020202020204" pitchFamily="34" charset="0"/>
              </a:rPr>
              <a:t>Korzystanie z podnośnika koszowego jest zabronione przy prędkości wiatru przekraczającej 6 stopni w skali Beauforta.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BE7B8719-8221-2822-8E07-C9450B4051AE}"/>
              </a:ext>
            </a:extLst>
          </p:cNvPr>
          <p:cNvSpPr txBox="1">
            <a:spLocks noChangeAspect="1"/>
          </p:cNvSpPr>
          <p:nvPr/>
        </p:nvSpPr>
        <p:spPr>
          <a:xfrm>
            <a:off x="843169" y="3764591"/>
            <a:ext cx="10990243" cy="74082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pl-PL" sz="1800" b="0" dirty="0">
                <a:solidFill>
                  <a:srgbClr val="000000"/>
                </a:solidFill>
                <a:latin typeface="Arial" panose="020B0604020202020204" pitchFamily="34" charset="0"/>
              </a:rPr>
              <a:t>Jazda podnośnikiem koszowym jest dozwolona wyłącznie, kiedy kosz jest ustawiony w najniższym położeniu i nie znajdują się w nim żadne osoby, chyba że jazda odbywa się z prędkością pełzania po równym podłożu.</a:t>
            </a: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9A8BB90C-C80C-3115-DA77-6F8D281010CD}"/>
              </a:ext>
            </a:extLst>
          </p:cNvPr>
          <p:cNvSpPr txBox="1">
            <a:spLocks noChangeAspect="1"/>
          </p:cNvSpPr>
          <p:nvPr/>
        </p:nvSpPr>
        <p:spPr>
          <a:xfrm>
            <a:off x="843169" y="4735319"/>
            <a:ext cx="10505661" cy="5202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pl-PL" sz="1800" b="0" dirty="0">
                <a:solidFill>
                  <a:srgbClr val="000000"/>
                </a:solidFill>
                <a:latin typeface="Arial" panose="020B0604020202020204" pitchFamily="34" charset="0"/>
              </a:rPr>
              <a:t>Stosuj zabezpieczenie przed upadkiem, jeśli jest to wskazane w instrukcji. </a:t>
            </a:r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81DF6797-45CA-10DE-1136-03257D896EAC}"/>
              </a:ext>
            </a:extLst>
          </p:cNvPr>
          <p:cNvSpPr txBox="1">
            <a:spLocks noChangeAspect="1"/>
          </p:cNvSpPr>
          <p:nvPr/>
        </p:nvSpPr>
        <p:spPr>
          <a:xfrm>
            <a:off x="843169" y="5110769"/>
            <a:ext cx="10505661" cy="74082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pl-PL" sz="1800" b="0" dirty="0">
                <a:solidFill>
                  <a:srgbClr val="000000"/>
                </a:solidFill>
                <a:latin typeface="Arial" panose="020B0604020202020204" pitchFamily="34" charset="0"/>
              </a:rPr>
              <a:t>Nie wychodź z podnośnika koszowego, dopóki się nie zatrzyma i nie znajdzie w pozycji wsuniętej, chyba że podnośnik koszowy został specjalnie zmodyfikowany w tym celu przez producenta.</a:t>
            </a: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869DE5D9-343D-45DB-307E-E9ABD1ACCB68}"/>
              </a:ext>
            </a:extLst>
          </p:cNvPr>
          <p:cNvSpPr txBox="1">
            <a:spLocks noChangeAspect="1"/>
          </p:cNvSpPr>
          <p:nvPr/>
        </p:nvSpPr>
        <p:spPr>
          <a:xfrm>
            <a:off x="843169" y="5818341"/>
            <a:ext cx="10505661" cy="74082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pl-PL" sz="1800" b="0" dirty="0">
                <a:solidFill>
                  <a:srgbClr val="000000"/>
                </a:solidFill>
                <a:latin typeface="Arial" panose="020B0604020202020204" pitchFamily="34" charset="0"/>
              </a:rPr>
              <a:t>Zadbaj o coroczny i możliwy do weryfikacji przegląd przez niezależnego specjalistę.</a:t>
            </a:r>
          </a:p>
        </p:txBody>
      </p:sp>
      <p:pic>
        <p:nvPicPr>
          <p:cNvPr id="17" name="Tijdelijke aanduiding voor inhoud 3">
            <a:extLst>
              <a:ext uri="{FF2B5EF4-FFF2-40B4-BE49-F238E27FC236}">
                <a16:creationId xmlns:a16="http://schemas.microsoft.com/office/drawing/2014/main" id="{85D118FA-7769-9588-4F54-E7E8D4877E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669" y="1221554"/>
            <a:ext cx="1509192" cy="1509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608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/>
      <p:bldP spid="7" grpId="0"/>
      <p:bldP spid="10" grpId="0"/>
      <p:bldP spid="14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EA1917-17F5-3490-4070-32971EC561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41574058-9C34-F3D2-881A-683C33F565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6043" y="1202928"/>
            <a:ext cx="1527818" cy="1527818"/>
          </a:xfrm>
          <a:prstGeom prst="rect">
            <a:avLst/>
          </a:prstGeom>
        </p:spPr>
      </p:pic>
      <p:sp>
        <p:nvSpPr>
          <p:cNvPr id="3" name="Ondertitel 2">
            <a:extLst>
              <a:ext uri="{FF2B5EF4-FFF2-40B4-BE49-F238E27FC236}">
                <a16:creationId xmlns:a16="http://schemas.microsoft.com/office/drawing/2014/main" id="{29D7E346-D121-C189-A985-950F3491A6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6456947"/>
            <a:ext cx="8159503" cy="288758"/>
          </a:xfrm>
        </p:spPr>
        <p:txBody>
          <a:bodyPr/>
          <a:lstStyle/>
          <a:p>
            <a:pPr algn="l"/>
            <a:endParaRPr lang="nl-NL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E1B7BCC1-C436-144E-C6BA-1926CB4B0DB7}"/>
              </a:ext>
            </a:extLst>
          </p:cNvPr>
          <p:cNvSpPr txBox="1">
            <a:spLocks/>
          </p:cNvSpPr>
          <p:nvPr/>
        </p:nvSpPr>
        <p:spPr>
          <a:xfrm>
            <a:off x="843169" y="428234"/>
            <a:ext cx="10505661" cy="7107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pl-PL" sz="2400" dirty="0">
                <a:latin typeface="Arial" panose="020B0604020202020204" pitchFamily="34" charset="0"/>
              </a:rPr>
              <a:t>Pracuj bezpiecznie i zdrowo  </a:t>
            </a:r>
            <a:r>
              <a:rPr lang="pl-PL" sz="2400" dirty="0">
                <a:solidFill>
                  <a:srgbClr val="E30613"/>
                </a:solidFill>
                <a:latin typeface="Arial" panose="020B0604020202020204" pitchFamily="34" charset="0"/>
              </a:rPr>
              <a:t>|</a:t>
            </a:r>
            <a:r>
              <a:rPr lang="pl-PL" sz="2400" dirty="0"/>
              <a:t>  </a:t>
            </a:r>
            <a:r>
              <a:rPr lang="pl-PL" sz="2400" b="0" dirty="0">
                <a:latin typeface="Arial" panose="020B0604020202020204" pitchFamily="34" charset="0"/>
              </a:rPr>
              <a:t>Praca na wysokości - Ryzyko upadku</a:t>
            </a: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Afbeelding 11" descr="Afbeelding met schermopname, Rechthoek&#10;&#10;Automatisch gegenereerde beschrijving">
            <a:extLst>
              <a:ext uri="{FF2B5EF4-FFF2-40B4-BE49-F238E27FC236}">
                <a16:creationId xmlns:a16="http://schemas.microsoft.com/office/drawing/2014/main" id="{183961BE-4C1D-CE1B-896E-156C33FD6C1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0917" b="51404"/>
          <a:stretch>
            <a:fillRect/>
          </a:stretch>
        </p:blipFill>
        <p:spPr>
          <a:xfrm>
            <a:off x="0" y="1419830"/>
            <a:ext cx="5369455" cy="960857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DB96F008-380D-840F-9235-15AD05DC4A6E}"/>
              </a:ext>
            </a:extLst>
          </p:cNvPr>
          <p:cNvSpPr txBox="1">
            <a:spLocks/>
          </p:cNvSpPr>
          <p:nvPr/>
        </p:nvSpPr>
        <p:spPr>
          <a:xfrm>
            <a:off x="848139" y="1668379"/>
            <a:ext cx="4758577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algn="l"/>
            <a:r>
              <a:rPr lang="pl-PL" sz="2000" dirty="0">
                <a:solidFill>
                  <a:schemeClr val="bg1"/>
                </a:solidFill>
                <a:latin typeface="Arial" panose="020B0604020202020204" pitchFamily="34" charset="0"/>
              </a:rPr>
              <a:t>Bezpieczna praca na rusztowaniu</a:t>
            </a:r>
            <a:endParaRPr lang="pl-PL" sz="20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BF46C771-2FEA-ED3C-69FD-7757B3E91FA1}"/>
              </a:ext>
            </a:extLst>
          </p:cNvPr>
          <p:cNvSpPr txBox="1">
            <a:spLocks noChangeAspect="1"/>
          </p:cNvSpPr>
          <p:nvPr/>
        </p:nvSpPr>
        <p:spPr>
          <a:xfrm>
            <a:off x="843169" y="2501907"/>
            <a:ext cx="10505661" cy="47738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/>
              <a:buChar char="•"/>
            </a:pPr>
            <a:r>
              <a:rPr lang="pl-PL" sz="2000" b="0" dirty="0">
                <a:solidFill>
                  <a:schemeClr val="tx1"/>
                </a:solidFill>
                <a:latin typeface="Arial" panose="020B0604020202020204" pitchFamily="34" charset="0"/>
              </a:rPr>
              <a:t>Maksymalny udźwig rusztowania jest znany.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302DE735-D719-57C8-D919-C5D4A1AC8FBB}"/>
              </a:ext>
            </a:extLst>
          </p:cNvPr>
          <p:cNvSpPr txBox="1">
            <a:spLocks noChangeAspect="1"/>
          </p:cNvSpPr>
          <p:nvPr/>
        </p:nvSpPr>
        <p:spPr>
          <a:xfrm>
            <a:off x="843169" y="2913519"/>
            <a:ext cx="10505661" cy="43649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/>
              <a:buChar char="•"/>
            </a:pPr>
            <a:r>
              <a:rPr lang="pl-PL" sz="2000" b="0" dirty="0">
                <a:solidFill>
                  <a:schemeClr val="tx1"/>
                </a:solidFill>
                <a:latin typeface="Arial" panose="020B0604020202020204" pitchFamily="34" charset="0"/>
              </a:rPr>
              <a:t>Podłoże powinno być płaskie i odpowiednio nośne.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CE8ED359-60D2-FF76-67A9-01A0EC340332}"/>
              </a:ext>
            </a:extLst>
          </p:cNvPr>
          <p:cNvSpPr txBox="1">
            <a:spLocks noChangeAspect="1"/>
          </p:cNvSpPr>
          <p:nvPr/>
        </p:nvSpPr>
        <p:spPr>
          <a:xfrm>
            <a:off x="843169" y="3327401"/>
            <a:ext cx="10505661" cy="35226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/>
              <a:buChar char="•"/>
            </a:pPr>
            <a:r>
              <a:rPr lang="pl-PL" sz="2000" b="0" dirty="0">
                <a:solidFill>
                  <a:schemeClr val="tx1"/>
                </a:solidFill>
                <a:latin typeface="Arial" panose="020B0604020202020204" pitchFamily="34" charset="0"/>
              </a:rPr>
              <a:t>Powierzchnia robocza rusztowania powinna mieć co najmniej 60 cm szerokości.</a:t>
            </a: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58AD2F74-E57D-E9D6-82BB-AFC1B559675B}"/>
              </a:ext>
            </a:extLst>
          </p:cNvPr>
          <p:cNvSpPr txBox="1">
            <a:spLocks noChangeAspect="1"/>
          </p:cNvSpPr>
          <p:nvPr/>
        </p:nvSpPr>
        <p:spPr>
          <a:xfrm>
            <a:off x="843169" y="3713769"/>
            <a:ext cx="10505661" cy="49418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/>
              <a:buChar char="•"/>
            </a:pPr>
            <a:r>
              <a:rPr lang="pl-PL" sz="2000" b="0" dirty="0">
                <a:solidFill>
                  <a:schemeClr val="tx1"/>
                </a:solidFill>
                <a:latin typeface="Arial" panose="020B0604020202020204" pitchFamily="34" charset="0"/>
              </a:rPr>
              <a:t>Zamontowane są deski krawędziowe lub progi.</a:t>
            </a:r>
          </a:p>
        </p:txBody>
      </p:sp>
      <p:sp>
        <p:nvSpPr>
          <p:cNvPr id="18" name="Titel 1">
            <a:extLst>
              <a:ext uri="{FF2B5EF4-FFF2-40B4-BE49-F238E27FC236}">
                <a16:creationId xmlns:a16="http://schemas.microsoft.com/office/drawing/2014/main" id="{DABB1E0F-10A1-A6F6-8BCB-A7DDF105848F}"/>
              </a:ext>
            </a:extLst>
          </p:cNvPr>
          <p:cNvSpPr txBox="1">
            <a:spLocks noChangeAspect="1"/>
          </p:cNvSpPr>
          <p:nvPr/>
        </p:nvSpPr>
        <p:spPr>
          <a:xfrm>
            <a:off x="843169" y="4084488"/>
            <a:ext cx="10505661" cy="46403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/>
              <a:buChar char="•"/>
            </a:pPr>
            <a:r>
              <a:rPr lang="pl-PL" sz="2000" b="0" dirty="0">
                <a:solidFill>
                  <a:schemeClr val="tx1"/>
                </a:solidFill>
                <a:latin typeface="Arial" panose="020B0604020202020204" pitchFamily="34" charset="0"/>
              </a:rPr>
              <a:t>Obecne są poręcze. </a:t>
            </a:r>
          </a:p>
        </p:txBody>
      </p:sp>
      <p:sp>
        <p:nvSpPr>
          <p:cNvPr id="19" name="Titel 1">
            <a:extLst>
              <a:ext uri="{FF2B5EF4-FFF2-40B4-BE49-F238E27FC236}">
                <a16:creationId xmlns:a16="http://schemas.microsoft.com/office/drawing/2014/main" id="{1E96EF60-50DB-2C4A-304E-384F97782FD8}"/>
              </a:ext>
            </a:extLst>
          </p:cNvPr>
          <p:cNvSpPr txBox="1">
            <a:spLocks noChangeAspect="1"/>
          </p:cNvSpPr>
          <p:nvPr/>
        </p:nvSpPr>
        <p:spPr>
          <a:xfrm>
            <a:off x="843169" y="4482495"/>
            <a:ext cx="10505661" cy="46736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/>
              <a:buChar char="•"/>
            </a:pPr>
            <a:r>
              <a:rPr lang="pl-PL" sz="2000" b="0" dirty="0">
                <a:solidFill>
                  <a:schemeClr val="tx1"/>
                </a:solidFill>
                <a:latin typeface="Arial" panose="020B0604020202020204" pitchFamily="34" charset="0"/>
              </a:rPr>
              <a:t>Wysokość pracy nie jest zwiększana za pomocą drabin, stopni itp.</a:t>
            </a:r>
          </a:p>
        </p:txBody>
      </p:sp>
      <p:sp>
        <p:nvSpPr>
          <p:cNvPr id="20" name="Titel 1">
            <a:extLst>
              <a:ext uri="{FF2B5EF4-FFF2-40B4-BE49-F238E27FC236}">
                <a16:creationId xmlns:a16="http://schemas.microsoft.com/office/drawing/2014/main" id="{85CCD695-7DD8-10C1-EE81-FBDCBBC55D5B}"/>
              </a:ext>
            </a:extLst>
          </p:cNvPr>
          <p:cNvSpPr txBox="1">
            <a:spLocks noChangeAspect="1"/>
          </p:cNvSpPr>
          <p:nvPr/>
        </p:nvSpPr>
        <p:spPr>
          <a:xfrm>
            <a:off x="843169" y="4884605"/>
            <a:ext cx="10505661" cy="42110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/>
              <a:buChar char="•"/>
            </a:pPr>
            <a:r>
              <a:rPr lang="pl-PL" sz="2000" b="0" dirty="0">
                <a:solidFill>
                  <a:schemeClr val="tx1"/>
                </a:solidFill>
                <a:latin typeface="Arial" panose="020B0604020202020204" pitchFamily="34" charset="0"/>
              </a:rPr>
              <a:t>Koła skrętne rusztowania jezdnego są zablokowane przy użyciu hamulców.</a:t>
            </a:r>
          </a:p>
        </p:txBody>
      </p:sp>
      <p:sp>
        <p:nvSpPr>
          <p:cNvPr id="21" name="Titel 1">
            <a:extLst>
              <a:ext uri="{FF2B5EF4-FFF2-40B4-BE49-F238E27FC236}">
                <a16:creationId xmlns:a16="http://schemas.microsoft.com/office/drawing/2014/main" id="{469D671A-D8BE-17AD-69DA-9EFE85DC9E26}"/>
              </a:ext>
            </a:extLst>
          </p:cNvPr>
          <p:cNvSpPr txBox="1">
            <a:spLocks noChangeAspect="1"/>
          </p:cNvSpPr>
          <p:nvPr/>
        </p:nvSpPr>
        <p:spPr>
          <a:xfrm>
            <a:off x="843169" y="5278528"/>
            <a:ext cx="10505661" cy="42110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/>
              <a:buChar char="•"/>
            </a:pPr>
            <a:r>
              <a:rPr lang="pl-PL" sz="2000" b="0" dirty="0">
                <a:solidFill>
                  <a:schemeClr val="tx1"/>
                </a:solidFill>
                <a:latin typeface="Arial" panose="020B0604020202020204" pitchFamily="34" charset="0"/>
              </a:rPr>
              <a:t>Rusztowania nie można przemieszczać, kiedy ktoś na nim stoi.</a:t>
            </a:r>
          </a:p>
        </p:txBody>
      </p:sp>
      <p:sp>
        <p:nvSpPr>
          <p:cNvPr id="22" name="Titel 1">
            <a:extLst>
              <a:ext uri="{FF2B5EF4-FFF2-40B4-BE49-F238E27FC236}">
                <a16:creationId xmlns:a16="http://schemas.microsoft.com/office/drawing/2014/main" id="{D9E154DF-6A49-2733-B796-1F7BDD200B9D}"/>
              </a:ext>
            </a:extLst>
          </p:cNvPr>
          <p:cNvSpPr txBox="1">
            <a:spLocks noChangeAspect="1"/>
          </p:cNvSpPr>
          <p:nvPr/>
        </p:nvSpPr>
        <p:spPr>
          <a:xfrm>
            <a:off x="843169" y="5655072"/>
            <a:ext cx="10505661" cy="46989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/>
              <a:buChar char="•"/>
            </a:pPr>
            <a:r>
              <a:rPr lang="pl-PL" sz="2000" b="0" dirty="0">
                <a:solidFill>
                  <a:schemeClr val="tx1"/>
                </a:solidFill>
                <a:latin typeface="Arial" panose="020B0604020202020204" pitchFamily="34" charset="0"/>
              </a:rPr>
              <a:t>Rusztowanie zostało wzniesione zgodnie z instrukcją dostawcy.</a:t>
            </a:r>
          </a:p>
        </p:txBody>
      </p:sp>
    </p:spTree>
    <p:extLst>
      <p:ext uri="{BB962C8B-B14F-4D97-AF65-F5344CB8AC3E}">
        <p14:creationId xmlns:p14="http://schemas.microsoft.com/office/powerpoint/2010/main" val="2209378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  <p:bldP spid="8" grpId="0"/>
      <p:bldP spid="11" grpId="0"/>
      <p:bldP spid="18" grpId="0"/>
      <p:bldP spid="19" grpId="0"/>
      <p:bldP spid="20" grpId="0"/>
      <p:bldP spid="21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C82C53-BD3E-69DE-C1D5-C1D950B55A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ijdelijke aanduiding voor inhoud 3">
            <a:extLst>
              <a:ext uri="{FF2B5EF4-FFF2-40B4-BE49-F238E27FC236}">
                <a16:creationId xmlns:a16="http://schemas.microsoft.com/office/drawing/2014/main" id="{3918B51E-1963-A263-4DE2-646F658F85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7154" y="1212035"/>
            <a:ext cx="1509192" cy="1509192"/>
          </a:xfrm>
          <a:prstGeom prst="rect">
            <a:avLst/>
          </a:prstGeom>
        </p:spPr>
      </p:pic>
      <p:sp>
        <p:nvSpPr>
          <p:cNvPr id="3" name="Ondertitel 2">
            <a:extLst>
              <a:ext uri="{FF2B5EF4-FFF2-40B4-BE49-F238E27FC236}">
                <a16:creationId xmlns:a16="http://schemas.microsoft.com/office/drawing/2014/main" id="{AC51DDE0-D981-7BBF-B659-E27C3B0AAA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6456947"/>
            <a:ext cx="8159503" cy="288758"/>
          </a:xfrm>
        </p:spPr>
        <p:txBody>
          <a:bodyPr/>
          <a:lstStyle/>
          <a:p>
            <a:pPr algn="l"/>
            <a:endParaRPr lang="nl-NL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E17F01CE-284A-1FCC-7F16-4C50E36B6CE4}"/>
              </a:ext>
            </a:extLst>
          </p:cNvPr>
          <p:cNvSpPr txBox="1">
            <a:spLocks/>
          </p:cNvSpPr>
          <p:nvPr/>
        </p:nvSpPr>
        <p:spPr>
          <a:xfrm>
            <a:off x="843169" y="428234"/>
            <a:ext cx="10505661" cy="7107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pl-PL" sz="2400" dirty="0">
                <a:latin typeface="Arial" panose="020B0604020202020204" pitchFamily="34" charset="0"/>
              </a:rPr>
              <a:t>Pracuj bezpiecznie i zdrowo  </a:t>
            </a:r>
            <a:r>
              <a:rPr lang="pl-PL" sz="2400" dirty="0">
                <a:solidFill>
                  <a:srgbClr val="E30613"/>
                </a:solidFill>
                <a:latin typeface="Arial" panose="020B0604020202020204" pitchFamily="34" charset="0"/>
              </a:rPr>
              <a:t>|</a:t>
            </a:r>
            <a:r>
              <a:rPr lang="pl-PL" sz="2400" dirty="0"/>
              <a:t>  </a:t>
            </a:r>
            <a:r>
              <a:rPr lang="pl-PL" sz="2400" b="0" dirty="0">
                <a:latin typeface="Arial" panose="020B0604020202020204" pitchFamily="34" charset="0"/>
              </a:rPr>
              <a:t>Praca na wysokości - Ryzyko upadku</a:t>
            </a: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3B014DF3-A2DF-9B7F-B7A8-5008615152F8}"/>
              </a:ext>
            </a:extLst>
          </p:cNvPr>
          <p:cNvSpPr txBox="1">
            <a:spLocks noChangeAspect="1"/>
          </p:cNvSpPr>
          <p:nvPr/>
        </p:nvSpPr>
        <p:spPr>
          <a:xfrm>
            <a:off x="843169" y="2423424"/>
            <a:ext cx="10505661" cy="50016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/>
              <a:buChar char="•"/>
            </a:pPr>
            <a:r>
              <a:rPr lang="pl-PL" sz="2000" b="0" dirty="0">
                <a:solidFill>
                  <a:schemeClr val="tx1"/>
                </a:solidFill>
                <a:latin typeface="Arial" panose="020B0604020202020204" pitchFamily="34" charset="0"/>
              </a:rPr>
              <a:t>Wysokość stania może wynosić maksymalnie 5 metrów.</a:t>
            </a:r>
            <a:endParaRPr lang="pl-PL" sz="2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Afbeelding 1" descr="Afbeelding met schermopname, Rechthoek&#10;&#10;Automatisch gegenereerde beschrijving">
            <a:extLst>
              <a:ext uri="{FF2B5EF4-FFF2-40B4-BE49-F238E27FC236}">
                <a16:creationId xmlns:a16="http://schemas.microsoft.com/office/drawing/2014/main" id="{9454BC06-C397-E70E-EC2E-58E130023F4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7126" r="-2" b="51404"/>
          <a:stretch>
            <a:fillRect/>
          </a:stretch>
        </p:blipFill>
        <p:spPr>
          <a:xfrm>
            <a:off x="1" y="1419830"/>
            <a:ext cx="6441414" cy="960857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7216F895-D552-CAAA-0EAB-08F313330ACF}"/>
              </a:ext>
            </a:extLst>
          </p:cNvPr>
          <p:cNvSpPr txBox="1">
            <a:spLocks/>
          </p:cNvSpPr>
          <p:nvPr/>
        </p:nvSpPr>
        <p:spPr>
          <a:xfrm>
            <a:off x="848139" y="1668379"/>
            <a:ext cx="7118994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algn="l"/>
            <a:r>
              <a:rPr lang="pl-PL" sz="2000" dirty="0">
                <a:solidFill>
                  <a:schemeClr val="bg1"/>
                </a:solidFill>
                <a:latin typeface="Arial" panose="020B0604020202020204" pitchFamily="34" charset="0"/>
              </a:rPr>
              <a:t>Bezpieczna praca z drabiną lub schodkami</a:t>
            </a:r>
            <a:endParaRPr lang="pl-PL" sz="20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B51BFCB4-87C0-A6E0-CAE5-1C58380F5B3D}"/>
              </a:ext>
            </a:extLst>
          </p:cNvPr>
          <p:cNvSpPr txBox="1">
            <a:spLocks noChangeAspect="1"/>
          </p:cNvSpPr>
          <p:nvPr/>
        </p:nvSpPr>
        <p:spPr>
          <a:xfrm>
            <a:off x="843169" y="2798467"/>
            <a:ext cx="10505661" cy="46474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/>
              <a:buChar char="•"/>
            </a:pPr>
            <a:r>
              <a:rPr lang="pl-PL" sz="2000" b="0" dirty="0">
                <a:solidFill>
                  <a:schemeClr val="tx1"/>
                </a:solidFill>
                <a:latin typeface="Arial" panose="020B0604020202020204" pitchFamily="34" charset="0"/>
              </a:rPr>
              <a:t>Maksymalny czas stania dziennie wynosi 2 godziny.</a:t>
            </a:r>
            <a:endParaRPr lang="pl-PL" sz="2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el 1">
            <a:extLst>
              <a:ext uri="{FF2B5EF4-FFF2-40B4-BE49-F238E27FC236}">
                <a16:creationId xmlns:a16="http://schemas.microsoft.com/office/drawing/2014/main" id="{1C690789-710D-6DC1-582D-57900A5D5FF0}"/>
              </a:ext>
            </a:extLst>
          </p:cNvPr>
          <p:cNvSpPr txBox="1">
            <a:spLocks noChangeAspect="1"/>
          </p:cNvSpPr>
          <p:nvPr/>
        </p:nvSpPr>
        <p:spPr>
          <a:xfrm>
            <a:off x="843169" y="3185834"/>
            <a:ext cx="10505661" cy="4308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/>
              <a:buChar char="•"/>
            </a:pPr>
            <a:r>
              <a:rPr lang="pl-PL" sz="2000" b="0" dirty="0">
                <a:solidFill>
                  <a:schemeClr val="tx1"/>
                </a:solidFill>
                <a:latin typeface="Arial" panose="020B0604020202020204" pitchFamily="34" charset="0"/>
              </a:rPr>
              <a:t>Maksymalna odległość sięgania odpowiada 1 długości ramienia.</a:t>
            </a:r>
            <a:endParaRPr lang="pl-PL" sz="2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itel 1">
            <a:extLst>
              <a:ext uri="{FF2B5EF4-FFF2-40B4-BE49-F238E27FC236}">
                <a16:creationId xmlns:a16="http://schemas.microsoft.com/office/drawing/2014/main" id="{1A63E47B-70D0-3929-5C86-8CE2016E75DB}"/>
              </a:ext>
            </a:extLst>
          </p:cNvPr>
          <p:cNvSpPr txBox="1">
            <a:spLocks noChangeAspect="1"/>
          </p:cNvSpPr>
          <p:nvPr/>
        </p:nvSpPr>
        <p:spPr>
          <a:xfrm>
            <a:off x="843169" y="3555318"/>
            <a:ext cx="10505661" cy="42545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/>
              <a:buChar char="•"/>
            </a:pPr>
            <a:r>
              <a:rPr lang="pl-PL" sz="2000" b="0" dirty="0">
                <a:solidFill>
                  <a:schemeClr val="tx1"/>
                </a:solidFill>
                <a:latin typeface="Arial" panose="020B0604020202020204" pitchFamily="34" charset="0"/>
              </a:rPr>
              <a:t>Maksymalne działanie z użyciem siły podczas pracy wynosi 5 kg.</a:t>
            </a:r>
            <a:endParaRPr lang="pl-PL" sz="2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itel 1">
            <a:extLst>
              <a:ext uri="{FF2B5EF4-FFF2-40B4-BE49-F238E27FC236}">
                <a16:creationId xmlns:a16="http://schemas.microsoft.com/office/drawing/2014/main" id="{FF03B7A0-6B2A-5275-4C73-0C131E266F7A}"/>
              </a:ext>
            </a:extLst>
          </p:cNvPr>
          <p:cNvSpPr txBox="1">
            <a:spLocks noChangeAspect="1"/>
          </p:cNvSpPr>
          <p:nvPr/>
        </p:nvSpPr>
        <p:spPr>
          <a:xfrm>
            <a:off x="843169" y="3940305"/>
            <a:ext cx="10505661" cy="4308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/>
              <a:buChar char="•"/>
            </a:pPr>
            <a:r>
              <a:rPr lang="pl-PL" sz="2000" b="0" dirty="0">
                <a:solidFill>
                  <a:schemeClr val="tx1"/>
                </a:solidFill>
                <a:latin typeface="Arial" panose="020B0604020202020204" pitchFamily="34" charset="0"/>
              </a:rPr>
              <a:t>Maksymalny ciężar środków pomocniczych lub narzędzi wynosi 5 kg.</a:t>
            </a:r>
            <a:endParaRPr lang="pl-PL" sz="2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itel 1">
            <a:extLst>
              <a:ext uri="{FF2B5EF4-FFF2-40B4-BE49-F238E27FC236}">
                <a16:creationId xmlns:a16="http://schemas.microsoft.com/office/drawing/2014/main" id="{6E0A8799-B18B-CC57-837F-B8515445F394}"/>
              </a:ext>
            </a:extLst>
          </p:cNvPr>
          <p:cNvSpPr txBox="1">
            <a:spLocks noChangeAspect="1"/>
          </p:cNvSpPr>
          <p:nvPr/>
        </p:nvSpPr>
        <p:spPr>
          <a:xfrm>
            <a:off x="843169" y="4294876"/>
            <a:ext cx="10505661" cy="42545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/>
              <a:buChar char="•"/>
            </a:pPr>
            <a:r>
              <a:rPr lang="pl-PL" sz="2000" b="0" dirty="0">
                <a:solidFill>
                  <a:schemeClr val="tx1"/>
                </a:solidFill>
                <a:latin typeface="Arial" panose="020B0604020202020204" pitchFamily="34" charset="0"/>
              </a:rPr>
              <a:t>Drabina lub schodki są ustawione na stabilnej i twardej powierzchni.</a:t>
            </a:r>
            <a:endParaRPr lang="pl-PL" sz="2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itel 1">
            <a:extLst>
              <a:ext uri="{FF2B5EF4-FFF2-40B4-BE49-F238E27FC236}">
                <a16:creationId xmlns:a16="http://schemas.microsoft.com/office/drawing/2014/main" id="{B5FE0C25-69E6-8955-B09C-5B34F71E3668}"/>
              </a:ext>
            </a:extLst>
          </p:cNvPr>
          <p:cNvSpPr txBox="1">
            <a:spLocks noChangeAspect="1"/>
          </p:cNvSpPr>
          <p:nvPr/>
        </p:nvSpPr>
        <p:spPr>
          <a:xfrm>
            <a:off x="843169" y="4674702"/>
            <a:ext cx="10505661" cy="4308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/>
              <a:buChar char="•"/>
            </a:pPr>
            <a:r>
              <a:rPr lang="pl-PL" sz="2000" b="0" dirty="0">
                <a:solidFill>
                  <a:schemeClr val="tx1"/>
                </a:solidFill>
                <a:latin typeface="Arial" panose="020B0604020202020204" pitchFamily="34" charset="0"/>
              </a:rPr>
              <a:t>Zastosowano zabezpieczenia zapobiegające przesuwaniu.</a:t>
            </a:r>
            <a:endParaRPr lang="pl-PL" sz="2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itel 1">
            <a:extLst>
              <a:ext uri="{FF2B5EF4-FFF2-40B4-BE49-F238E27FC236}">
                <a16:creationId xmlns:a16="http://schemas.microsoft.com/office/drawing/2014/main" id="{61EBA12D-6129-AD0B-B031-416D93223578}"/>
              </a:ext>
            </a:extLst>
          </p:cNvPr>
          <p:cNvSpPr txBox="1">
            <a:spLocks noChangeAspect="1"/>
          </p:cNvSpPr>
          <p:nvPr/>
        </p:nvSpPr>
        <p:spPr>
          <a:xfrm>
            <a:off x="843170" y="5032862"/>
            <a:ext cx="9681396" cy="72831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/>
              <a:buChar char="•"/>
            </a:pPr>
            <a:r>
              <a:rPr lang="pl-PL" sz="2000" b="0" dirty="0">
                <a:solidFill>
                  <a:schemeClr val="tx1"/>
                </a:solidFill>
                <a:latin typeface="Arial" panose="020B0604020202020204" pitchFamily="34" charset="0"/>
              </a:rPr>
              <a:t>Drabiny dostępowe mogą wystawać co najmniej 1 metr ponad poziom wejścia, chyba że inne zabezpieczenia umożliwiają bezpieczny chwyt.</a:t>
            </a:r>
            <a:endParaRPr lang="pl-PL" sz="2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itel 1">
            <a:extLst>
              <a:ext uri="{FF2B5EF4-FFF2-40B4-BE49-F238E27FC236}">
                <a16:creationId xmlns:a16="http://schemas.microsoft.com/office/drawing/2014/main" id="{76CEF8E4-AAEA-C359-39DA-AC7082A09268}"/>
              </a:ext>
            </a:extLst>
          </p:cNvPr>
          <p:cNvSpPr txBox="1">
            <a:spLocks noChangeAspect="1"/>
          </p:cNvSpPr>
          <p:nvPr/>
        </p:nvSpPr>
        <p:spPr>
          <a:xfrm>
            <a:off x="843170" y="5663540"/>
            <a:ext cx="8462196" cy="76622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/>
              <a:buChar char="•"/>
            </a:pPr>
            <a:r>
              <a:rPr lang="pl-PL" sz="2000" b="0" dirty="0">
                <a:solidFill>
                  <a:schemeClr val="tx1"/>
                </a:solidFill>
                <a:latin typeface="Arial" panose="020B0604020202020204" pitchFamily="34" charset="0"/>
              </a:rPr>
              <a:t>Zawsze trzymaj drabinę jedną ręką i upewnij się, że przenoszenie ciężarów nigdy nie utrudnia bezpiecznego chwytu.</a:t>
            </a:r>
            <a:endParaRPr lang="pl-PL" sz="2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493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2B4315-328F-D440-F37F-6EFBD4E7A3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Afbeelding met schermopname, Rechthoek&#10;&#10;Automatisch gegenereerde beschrijving">
            <a:extLst>
              <a:ext uri="{FF2B5EF4-FFF2-40B4-BE49-F238E27FC236}">
                <a16:creationId xmlns:a16="http://schemas.microsoft.com/office/drawing/2014/main" id="{7F988EDA-7365-CCF8-E4B5-117B0F6D36E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408" r="-3" b="51404"/>
          <a:stretch>
            <a:fillRect/>
          </a:stretch>
        </p:blipFill>
        <p:spPr>
          <a:xfrm>
            <a:off x="-7717" y="1419830"/>
            <a:ext cx="7118994" cy="960857"/>
          </a:xfrm>
          <a:prstGeom prst="rect">
            <a:avLst/>
          </a:prstGeom>
        </p:spPr>
      </p:pic>
      <p:pic>
        <p:nvPicPr>
          <p:cNvPr id="16" name="Afbeelding 15" descr="Afbeelding met zwart-wit, schets, illustratie&#10;&#10;Automatisch gegenereerde beschrijving">
            <a:extLst>
              <a:ext uri="{FF2B5EF4-FFF2-40B4-BE49-F238E27FC236}">
                <a16:creationId xmlns:a16="http://schemas.microsoft.com/office/drawing/2014/main" id="{02C69880-94AA-A58D-E354-915FF2D600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2352" y="2390063"/>
            <a:ext cx="4469875" cy="2566263"/>
          </a:xfrm>
          <a:prstGeom prst="rect">
            <a:avLst/>
          </a:prstGeom>
        </p:spPr>
      </p:pic>
      <p:sp>
        <p:nvSpPr>
          <p:cNvPr id="3" name="Ondertitel 2">
            <a:extLst>
              <a:ext uri="{FF2B5EF4-FFF2-40B4-BE49-F238E27FC236}">
                <a16:creationId xmlns:a16="http://schemas.microsoft.com/office/drawing/2014/main" id="{20AC1106-32AB-F4EC-7FF9-8161E38365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6456947"/>
            <a:ext cx="8159503" cy="288758"/>
          </a:xfrm>
        </p:spPr>
        <p:txBody>
          <a:bodyPr/>
          <a:lstStyle/>
          <a:p>
            <a:pPr algn="l"/>
            <a:endParaRPr lang="nl-NL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2ACD3FF7-C825-E2AB-2A21-53022BBA0C7B}"/>
              </a:ext>
            </a:extLst>
          </p:cNvPr>
          <p:cNvSpPr txBox="1">
            <a:spLocks/>
          </p:cNvSpPr>
          <p:nvPr/>
        </p:nvSpPr>
        <p:spPr>
          <a:xfrm>
            <a:off x="843169" y="428234"/>
            <a:ext cx="10505661" cy="7107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pl-PL" sz="2400" dirty="0">
                <a:latin typeface="Arial" panose="020B0604020202020204" pitchFamily="34" charset="0"/>
              </a:rPr>
              <a:t>Pracuj bezpiecznie i zdrowo  </a:t>
            </a:r>
            <a:r>
              <a:rPr lang="pl-PL" sz="2400" dirty="0">
                <a:solidFill>
                  <a:srgbClr val="E30613"/>
                </a:solidFill>
                <a:latin typeface="Arial" panose="020B0604020202020204" pitchFamily="34" charset="0"/>
              </a:rPr>
              <a:t>|</a:t>
            </a:r>
            <a:r>
              <a:rPr lang="pl-PL" sz="2400" dirty="0"/>
              <a:t>  </a:t>
            </a:r>
            <a:r>
              <a:rPr lang="pl-PL" sz="2400" b="0" dirty="0">
                <a:latin typeface="Arial" panose="020B0604020202020204" pitchFamily="34" charset="0"/>
              </a:rPr>
              <a:t>Praca na wysokości - Ryzyko upadku</a:t>
            </a: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Afbeelding 11" descr="Afbeelding met schermopname, Rechthoek&#10;&#10;Automatisch gegenereerde beschrijving">
            <a:extLst>
              <a:ext uri="{FF2B5EF4-FFF2-40B4-BE49-F238E27FC236}">
                <a16:creationId xmlns:a16="http://schemas.microsoft.com/office/drawing/2014/main" id="{1E6050A5-154B-8258-04F1-553E35B3375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408" r="-3" b="51404"/>
          <a:stretch>
            <a:fillRect/>
          </a:stretch>
        </p:blipFill>
        <p:spPr>
          <a:xfrm>
            <a:off x="610848" y="1419830"/>
            <a:ext cx="7118994" cy="960857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1491BC7C-10F7-63C5-7F53-C12386B13E09}"/>
              </a:ext>
            </a:extLst>
          </p:cNvPr>
          <p:cNvSpPr txBox="1">
            <a:spLocks/>
          </p:cNvSpPr>
          <p:nvPr/>
        </p:nvSpPr>
        <p:spPr>
          <a:xfrm>
            <a:off x="848139" y="1668379"/>
            <a:ext cx="7118994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algn="l"/>
            <a:r>
              <a:rPr lang="pl-PL" sz="2000" dirty="0">
                <a:solidFill>
                  <a:schemeClr val="bg1"/>
                </a:solidFill>
                <a:latin typeface="Arial" panose="020B0604020202020204" pitchFamily="34" charset="0"/>
              </a:rPr>
              <a:t>Bezpieczna praca z zabezpieczeniem przed upadkiem</a:t>
            </a:r>
            <a:endParaRPr lang="pl-PL" sz="20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0907469F-6112-4C2A-1B24-CD81963BA907}"/>
              </a:ext>
            </a:extLst>
          </p:cNvPr>
          <p:cNvSpPr txBox="1">
            <a:spLocks/>
          </p:cNvSpPr>
          <p:nvPr/>
        </p:nvSpPr>
        <p:spPr>
          <a:xfrm>
            <a:off x="848139" y="2618856"/>
            <a:ext cx="5418190" cy="68290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algn="l">
              <a:buClr>
                <a:srgbClr val="E30613"/>
              </a:buClr>
            </a:pPr>
            <a:r>
              <a:rPr lang="pl-PL" sz="2000" dirty="0">
                <a:solidFill>
                  <a:schemeClr val="tx1"/>
                </a:solidFill>
                <a:latin typeface="Arial" panose="020B0604020202020204" pitchFamily="34" charset="0"/>
              </a:rPr>
              <a:t>System zabezpieczający przed upadkiem składa się z 3 elementów: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A3F461DA-3708-160D-93DF-BE4A67D49CA7}"/>
              </a:ext>
            </a:extLst>
          </p:cNvPr>
          <p:cNvSpPr txBox="1">
            <a:spLocks/>
          </p:cNvSpPr>
          <p:nvPr/>
        </p:nvSpPr>
        <p:spPr>
          <a:xfrm>
            <a:off x="843170" y="3337986"/>
            <a:ext cx="5647278" cy="70061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pl-PL" sz="2000" b="0" dirty="0">
                <a:solidFill>
                  <a:schemeClr val="tx1"/>
                </a:solidFill>
                <a:latin typeface="Arial" panose="020B0604020202020204" pitchFamily="34" charset="0"/>
              </a:rPr>
              <a:t>Stałego i wytrzymałego punktu mocowania liny bezpieczeństwa.</a:t>
            </a: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6CF5D3B6-A112-BFD9-731D-1F3C1775B121}"/>
              </a:ext>
            </a:extLst>
          </p:cNvPr>
          <p:cNvSpPr txBox="1">
            <a:spLocks/>
          </p:cNvSpPr>
          <p:nvPr/>
        </p:nvSpPr>
        <p:spPr>
          <a:xfrm>
            <a:off x="843170" y="4202469"/>
            <a:ext cx="7118994" cy="96197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pl-PL" sz="2000" b="0" dirty="0">
                <a:solidFill>
                  <a:schemeClr val="tx1"/>
                </a:solidFill>
                <a:latin typeface="Arial" panose="020B0604020202020204" pitchFamily="34" charset="0"/>
              </a:rPr>
              <a:t>Uprzęży bezpieczeństwa, która łączy użytkownika z punktem mocowania za pomocą liny bezpieczeństwa.</a:t>
            </a:r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26D75969-4C12-2143-09B0-29449E785197}"/>
              </a:ext>
            </a:extLst>
          </p:cNvPr>
          <p:cNvSpPr txBox="1">
            <a:spLocks/>
          </p:cNvSpPr>
          <p:nvPr/>
        </p:nvSpPr>
        <p:spPr>
          <a:xfrm>
            <a:off x="843170" y="4984906"/>
            <a:ext cx="6776830" cy="96197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pl-PL" sz="2000" b="0" dirty="0">
                <a:solidFill>
                  <a:schemeClr val="tx1"/>
                </a:solidFill>
                <a:latin typeface="Arial" panose="020B0604020202020204" pitchFamily="34" charset="0"/>
              </a:rPr>
              <a:t>Liny bezpieczeństwa lub urządzenia samohamownego z automatycznym napinaczem liny lub amortyzatorem (maks. 2 metry).</a:t>
            </a:r>
          </a:p>
        </p:txBody>
      </p:sp>
      <p:pic>
        <p:nvPicPr>
          <p:cNvPr id="17" name="Afbeelding 16" descr="Afbeelding met tekening, schets, clipart, Lijnillustraties&#10;&#10;Automatisch gegenereerde beschrijving">
            <a:extLst>
              <a:ext uri="{FF2B5EF4-FFF2-40B4-BE49-F238E27FC236}">
                <a16:creationId xmlns:a16="http://schemas.microsoft.com/office/drawing/2014/main" id="{5278A46A-1C58-1051-651E-CFCE5BC377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5685" y="3804148"/>
            <a:ext cx="1434364" cy="2323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156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AFE3B9-A749-792B-A72B-9EB3BF89A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Afbeelding met schermopname, Rechthoek&#10;&#10;Automatisch gegenereerde beschrijving">
            <a:extLst>
              <a:ext uri="{FF2B5EF4-FFF2-40B4-BE49-F238E27FC236}">
                <a16:creationId xmlns:a16="http://schemas.microsoft.com/office/drawing/2014/main" id="{03D93ADC-D28E-211E-8643-9DA13C908AA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408" r="-3" b="51404"/>
          <a:stretch>
            <a:fillRect/>
          </a:stretch>
        </p:blipFill>
        <p:spPr>
          <a:xfrm>
            <a:off x="-7717" y="1419830"/>
            <a:ext cx="7118994" cy="960857"/>
          </a:xfrm>
          <a:prstGeom prst="rect">
            <a:avLst/>
          </a:prstGeom>
        </p:spPr>
      </p:pic>
      <p:sp>
        <p:nvSpPr>
          <p:cNvPr id="3" name="Ondertitel 2">
            <a:extLst>
              <a:ext uri="{FF2B5EF4-FFF2-40B4-BE49-F238E27FC236}">
                <a16:creationId xmlns:a16="http://schemas.microsoft.com/office/drawing/2014/main" id="{6EF60196-38F0-1222-6C09-3C38611519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6456947"/>
            <a:ext cx="8159503" cy="288758"/>
          </a:xfrm>
        </p:spPr>
        <p:txBody>
          <a:bodyPr/>
          <a:lstStyle/>
          <a:p>
            <a:pPr algn="l"/>
            <a:endParaRPr lang="nl-NL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F55DFD31-3D5A-6246-6128-2735B9EC9567}"/>
              </a:ext>
            </a:extLst>
          </p:cNvPr>
          <p:cNvSpPr txBox="1">
            <a:spLocks/>
          </p:cNvSpPr>
          <p:nvPr/>
        </p:nvSpPr>
        <p:spPr>
          <a:xfrm>
            <a:off x="843169" y="428234"/>
            <a:ext cx="10505661" cy="7107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pl-PL" sz="2400" dirty="0">
                <a:latin typeface="Arial" panose="020B0604020202020204" pitchFamily="34" charset="0"/>
              </a:rPr>
              <a:t>Pracuj bezpiecznie i zdrowo  </a:t>
            </a:r>
            <a:r>
              <a:rPr lang="pl-PL" sz="2400" dirty="0">
                <a:solidFill>
                  <a:srgbClr val="E30613"/>
                </a:solidFill>
                <a:latin typeface="Arial" panose="020B0604020202020204" pitchFamily="34" charset="0"/>
              </a:rPr>
              <a:t>|</a:t>
            </a:r>
            <a:r>
              <a:rPr lang="pl-PL" sz="2400" dirty="0"/>
              <a:t>  </a:t>
            </a:r>
            <a:r>
              <a:rPr lang="pl-PL" sz="2400" b="0" dirty="0">
                <a:latin typeface="Arial" panose="020B0604020202020204" pitchFamily="34" charset="0"/>
              </a:rPr>
              <a:t>Praca na wysokości - Ryzyko upadku</a:t>
            </a: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Afbeelding 11" descr="Afbeelding met schermopname, Rechthoek&#10;&#10;Automatisch gegenereerde beschrijving">
            <a:extLst>
              <a:ext uri="{FF2B5EF4-FFF2-40B4-BE49-F238E27FC236}">
                <a16:creationId xmlns:a16="http://schemas.microsoft.com/office/drawing/2014/main" id="{6E47F623-3476-A112-83C9-EBA900E6A58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408" r="-3" b="51404"/>
          <a:stretch>
            <a:fillRect/>
          </a:stretch>
        </p:blipFill>
        <p:spPr>
          <a:xfrm>
            <a:off x="619812" y="1419830"/>
            <a:ext cx="7118994" cy="960857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D2825727-524F-4ACB-7C27-632BB99AC7C3}"/>
              </a:ext>
            </a:extLst>
          </p:cNvPr>
          <p:cNvSpPr txBox="1">
            <a:spLocks/>
          </p:cNvSpPr>
          <p:nvPr/>
        </p:nvSpPr>
        <p:spPr>
          <a:xfrm>
            <a:off x="848139" y="1668379"/>
            <a:ext cx="7118994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algn="l"/>
            <a:r>
              <a:rPr lang="pl-PL" sz="2000" dirty="0">
                <a:solidFill>
                  <a:schemeClr val="bg1"/>
                </a:solidFill>
                <a:latin typeface="Arial" panose="020B0604020202020204" pitchFamily="34" charset="0"/>
              </a:rPr>
              <a:t>Bezpieczna praca z zabezpieczeniem przed upadkiem</a:t>
            </a:r>
            <a:endParaRPr lang="pl-PL" sz="20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1E319200-13FF-F5C3-BE72-78386A2643E9}"/>
              </a:ext>
            </a:extLst>
          </p:cNvPr>
          <p:cNvSpPr txBox="1">
            <a:spLocks/>
          </p:cNvSpPr>
          <p:nvPr/>
        </p:nvSpPr>
        <p:spPr>
          <a:xfrm>
            <a:off x="843169" y="2535506"/>
            <a:ext cx="11140661" cy="48236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pl-PL" sz="1800" b="0" dirty="0">
                <a:solidFill>
                  <a:schemeClr val="tx1"/>
                </a:solidFill>
                <a:latin typeface="Arial" panose="020B0604020202020204" pitchFamily="34" charset="0"/>
              </a:rPr>
              <a:t>Czy uprząż bezpieczeństwa jest przystosowana do prac, które mają być wykonywane?.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C8CED8B-94A3-F856-4EDE-211A9F721863}"/>
              </a:ext>
            </a:extLst>
          </p:cNvPr>
          <p:cNvSpPr txBox="1">
            <a:spLocks/>
          </p:cNvSpPr>
          <p:nvPr/>
        </p:nvSpPr>
        <p:spPr>
          <a:xfrm>
            <a:off x="843169" y="2966279"/>
            <a:ext cx="10434431" cy="6604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pl-PL" sz="1800" b="0" dirty="0">
                <a:solidFill>
                  <a:schemeClr val="tx1"/>
                </a:solidFill>
                <a:latin typeface="Arial" panose="020B0604020202020204" pitchFamily="34" charset="0"/>
              </a:rPr>
              <a:t>Czy całkowita długość liny bezpieczeństwa i amortyzatora jest mniejsza niż wysokość, na której odbywa się praca (długość liny + amortyzator + 1 metr marginesu)?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C67D0DA4-093F-1CBB-9D2F-BBDC29924AB5}"/>
              </a:ext>
            </a:extLst>
          </p:cNvPr>
          <p:cNvSpPr txBox="1">
            <a:spLocks/>
          </p:cNvSpPr>
          <p:nvPr/>
        </p:nvSpPr>
        <p:spPr>
          <a:xfrm>
            <a:off x="843169" y="3738734"/>
            <a:ext cx="11140661" cy="48236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pl-PL" sz="1800" b="0" dirty="0">
                <a:solidFill>
                  <a:schemeClr val="tx1"/>
                </a:solidFill>
                <a:latin typeface="Arial" panose="020B0604020202020204" pitchFamily="34" charset="0"/>
              </a:rPr>
              <a:t>Czy w razie upadku nie może dojść do ewentualnego efektu wahadła (huśtaniu się w przód i w tył)?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4977CCEC-5D6A-336D-1D52-8A99DE28B6AA}"/>
              </a:ext>
            </a:extLst>
          </p:cNvPr>
          <p:cNvSpPr txBox="1">
            <a:spLocks/>
          </p:cNvSpPr>
          <p:nvPr/>
        </p:nvSpPr>
        <p:spPr>
          <a:xfrm>
            <a:off x="843169" y="4242655"/>
            <a:ext cx="11140661" cy="48236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algn="l">
              <a:lnSpc>
                <a:spcPct val="100000"/>
              </a:lnSpc>
              <a:buClr>
                <a:srgbClr val="E30613"/>
              </a:buClr>
            </a:pPr>
            <a:r>
              <a:rPr lang="pl-PL" sz="1800" b="0" dirty="0">
                <a:solidFill>
                  <a:schemeClr val="tx1"/>
                </a:solidFill>
                <a:latin typeface="Arial" panose="020B0604020202020204" pitchFamily="34" charset="0"/>
              </a:rPr>
              <a:t>Po upadku osobę poszkodowaną należy możliwie najszybciej uwolnić z uprzęży.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CBE1C8F2-651C-6695-5E74-464D12A83E50}"/>
              </a:ext>
            </a:extLst>
          </p:cNvPr>
          <p:cNvSpPr txBox="1">
            <a:spLocks/>
          </p:cNvSpPr>
          <p:nvPr/>
        </p:nvSpPr>
        <p:spPr>
          <a:xfrm>
            <a:off x="843169" y="4725020"/>
            <a:ext cx="11140661" cy="55721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algn="l">
              <a:lnSpc>
                <a:spcPct val="100000"/>
              </a:lnSpc>
              <a:buClr>
                <a:srgbClr val="E30613"/>
              </a:buClr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</a:rPr>
              <a:t>Czy zakładowa służba ratownicza dysponuje możliwościami udzielania pierwszej pomocy?</a:t>
            </a:r>
            <a:endParaRPr lang="pl-PL" sz="1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43D7FF1C-B082-C5B1-9ECD-FA3F33AF56EC}"/>
              </a:ext>
            </a:extLst>
          </p:cNvPr>
          <p:cNvSpPr txBox="1">
            <a:spLocks/>
          </p:cNvSpPr>
          <p:nvPr/>
        </p:nvSpPr>
        <p:spPr>
          <a:xfrm>
            <a:off x="843169" y="5173553"/>
            <a:ext cx="11140661" cy="41486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pl-PL" sz="1800" b="0" dirty="0">
                <a:solidFill>
                  <a:schemeClr val="tx1"/>
                </a:solidFill>
                <a:latin typeface="Arial" panose="020B0604020202020204" pitchFamily="34" charset="0"/>
              </a:rPr>
              <a:t>Ratowanie wiszącej osoby poszkodowanej.</a:t>
            </a: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E5229E09-9333-7A41-7B8A-14E3CAD956E6}"/>
              </a:ext>
            </a:extLst>
          </p:cNvPr>
          <p:cNvSpPr txBox="1">
            <a:spLocks/>
          </p:cNvSpPr>
          <p:nvPr/>
        </p:nvSpPr>
        <p:spPr>
          <a:xfrm>
            <a:off x="843168" y="5593548"/>
            <a:ext cx="11140661" cy="55721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pl-PL" sz="1800" b="0" dirty="0">
                <a:solidFill>
                  <a:schemeClr val="tx1"/>
                </a:solidFill>
                <a:latin typeface="Arial" panose="020B0604020202020204" pitchFamily="34" charset="0"/>
              </a:rPr>
              <a:t>Zapobieganie urazom spowodowanym przez wiszenie na uprzęży (tzw. „szok wiszenia”).</a:t>
            </a:r>
          </a:p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endParaRPr lang="pl-PL" sz="1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227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5" grpId="0"/>
      <p:bldP spid="6" grpId="0"/>
      <p:bldP spid="8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550AA1-2ADE-2578-FB53-411FE26254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C24E3A75-488E-C36E-1450-2351DEF803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6456947"/>
            <a:ext cx="8159503" cy="288758"/>
          </a:xfrm>
        </p:spPr>
        <p:txBody>
          <a:bodyPr/>
          <a:lstStyle/>
          <a:p>
            <a:pPr algn="l"/>
            <a:endParaRPr lang="nl-NL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BA7D9312-4C70-3327-A598-92820AE5E44C}"/>
              </a:ext>
            </a:extLst>
          </p:cNvPr>
          <p:cNvSpPr txBox="1">
            <a:spLocks/>
          </p:cNvSpPr>
          <p:nvPr/>
        </p:nvSpPr>
        <p:spPr>
          <a:xfrm>
            <a:off x="843169" y="428234"/>
            <a:ext cx="10505661" cy="7107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pl-PL" sz="2400" dirty="0">
                <a:latin typeface="Arial" panose="020B0604020202020204" pitchFamily="34" charset="0"/>
              </a:rPr>
              <a:t>Pracuj bezpiecznie i zdrowo  </a:t>
            </a:r>
            <a:r>
              <a:rPr lang="pl-PL" sz="2400" dirty="0">
                <a:solidFill>
                  <a:srgbClr val="E30613"/>
                </a:solidFill>
                <a:latin typeface="Arial" panose="020B0604020202020204" pitchFamily="34" charset="0"/>
              </a:rPr>
              <a:t>|</a:t>
            </a:r>
            <a:r>
              <a:rPr lang="pl-PL" sz="2400" dirty="0"/>
              <a:t>  </a:t>
            </a:r>
            <a:r>
              <a:rPr lang="pl-PL" sz="2400" b="0" dirty="0">
                <a:latin typeface="Arial" panose="020B0604020202020204" pitchFamily="34" charset="0"/>
              </a:rPr>
              <a:t>Praca na wysokości - Ryzyko upadku</a:t>
            </a: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Afbeelding 11" descr="Afbeelding met schermopname, Rechthoek&#10;&#10;Automatisch gegenereerde beschrijving">
            <a:extLst>
              <a:ext uri="{FF2B5EF4-FFF2-40B4-BE49-F238E27FC236}">
                <a16:creationId xmlns:a16="http://schemas.microsoft.com/office/drawing/2014/main" id="{B53DD29E-D380-1F73-5403-ADE29820BFC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2315" b="51404"/>
          <a:stretch>
            <a:fillRect/>
          </a:stretch>
        </p:blipFill>
        <p:spPr>
          <a:xfrm>
            <a:off x="0" y="1418560"/>
            <a:ext cx="4483488" cy="960857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C34F7526-4FBA-C06D-8E69-3D79A8AEBD5B}"/>
              </a:ext>
            </a:extLst>
          </p:cNvPr>
          <p:cNvSpPr txBox="1">
            <a:spLocks/>
          </p:cNvSpPr>
          <p:nvPr/>
        </p:nvSpPr>
        <p:spPr>
          <a:xfrm>
            <a:off x="848139" y="1668379"/>
            <a:ext cx="4758577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algn="l"/>
            <a:r>
              <a:rPr lang="pl-PL" sz="2000" dirty="0">
                <a:solidFill>
                  <a:schemeClr val="bg1"/>
                </a:solidFill>
                <a:latin typeface="Arial" panose="020B0604020202020204" pitchFamily="34" charset="0"/>
              </a:rPr>
              <a:t>Co możesz zrobić sam(a)?</a:t>
            </a:r>
            <a:endParaRPr lang="pl-PL" sz="20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ED9FD67B-2975-5F91-108B-E6B0D6AFBAD9}"/>
              </a:ext>
            </a:extLst>
          </p:cNvPr>
          <p:cNvSpPr txBox="1">
            <a:spLocks/>
          </p:cNvSpPr>
          <p:nvPr/>
        </p:nvSpPr>
        <p:spPr>
          <a:xfrm>
            <a:off x="910961" y="2715815"/>
            <a:ext cx="5430572" cy="4422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pl-PL" sz="2000" b="0" dirty="0">
                <a:solidFill>
                  <a:schemeClr val="tx1"/>
                </a:solidFill>
                <a:latin typeface="Arial" panose="020B0604020202020204" pitchFamily="34" charset="0"/>
              </a:rPr>
              <a:t>Uzyskaj niezbędne informacje.</a:t>
            </a:r>
            <a:endParaRPr lang="pl-PL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86AFB16D-C26C-96FC-064A-BDD946DB9AA4}"/>
              </a:ext>
            </a:extLst>
          </p:cNvPr>
          <p:cNvSpPr txBox="1">
            <a:spLocks/>
          </p:cNvSpPr>
          <p:nvPr/>
        </p:nvSpPr>
        <p:spPr>
          <a:xfrm>
            <a:off x="910961" y="3266148"/>
            <a:ext cx="5430572" cy="4422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pl-PL" sz="2000" b="0" dirty="0">
                <a:solidFill>
                  <a:schemeClr val="tx1"/>
                </a:solidFill>
                <a:latin typeface="Arial" panose="020B0604020202020204" pitchFamily="34" charset="0"/>
              </a:rPr>
              <a:t>Zgłaszaj zagrożenia!</a:t>
            </a:r>
            <a:endParaRPr lang="pl-PL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323885D0-A336-10E0-2279-6BE0308E5C90}"/>
              </a:ext>
            </a:extLst>
          </p:cNvPr>
          <p:cNvSpPr txBox="1">
            <a:spLocks/>
          </p:cNvSpPr>
          <p:nvPr/>
        </p:nvSpPr>
        <p:spPr>
          <a:xfrm>
            <a:off x="910961" y="3824948"/>
            <a:ext cx="10151486" cy="4422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pl-PL" sz="2000" b="0" dirty="0">
                <a:solidFill>
                  <a:schemeClr val="tx1"/>
                </a:solidFill>
                <a:latin typeface="Arial" panose="020B0604020202020204" pitchFamily="34" charset="0"/>
              </a:rPr>
              <a:t>Przestrzegaj polityki bezpieczeństwa i higieny pracy obowiązującej w Twojej firmie.</a:t>
            </a:r>
            <a:endParaRPr lang="pl-PL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66B3B6D1-C264-AB60-7701-33C2131C0764}"/>
              </a:ext>
            </a:extLst>
          </p:cNvPr>
          <p:cNvSpPr txBox="1">
            <a:spLocks/>
          </p:cNvSpPr>
          <p:nvPr/>
        </p:nvSpPr>
        <p:spPr>
          <a:xfrm>
            <a:off x="910961" y="4418162"/>
            <a:ext cx="5430572" cy="4422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pl-PL" sz="2000" b="0" dirty="0">
                <a:solidFill>
                  <a:schemeClr val="tx1"/>
                </a:solidFill>
                <a:latin typeface="Arial" panose="020B0604020202020204" pitchFamily="34" charset="0"/>
              </a:rPr>
              <a:t>Podejmuj odpowiednie środki.</a:t>
            </a:r>
            <a:endParaRPr lang="pl-PL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2E242532-8913-1F38-4807-1BB9B61A4793}"/>
              </a:ext>
            </a:extLst>
          </p:cNvPr>
          <p:cNvSpPr txBox="1">
            <a:spLocks/>
          </p:cNvSpPr>
          <p:nvPr/>
        </p:nvSpPr>
        <p:spPr>
          <a:xfrm>
            <a:off x="910961" y="4968495"/>
            <a:ext cx="5430572" cy="4422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pl-PL" sz="2000" b="0" dirty="0">
                <a:solidFill>
                  <a:schemeClr val="tx1"/>
                </a:solidFill>
                <a:latin typeface="Arial" panose="020B0604020202020204" pitchFamily="34" charset="0"/>
              </a:rPr>
              <a:t>W razie wątpliwości: pytaj!</a:t>
            </a:r>
            <a:endParaRPr lang="pl-PL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738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  <p:bldP spid="7" grpId="0"/>
      <p:bldP spid="8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547736-155C-7CEE-F470-3AEF91EC0E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Afbeelding met zwart-wit&#10;&#10;Beschrijving automatisch gegenereerd met lage betrouwbaarheid">
            <a:extLst>
              <a:ext uri="{FF2B5EF4-FFF2-40B4-BE49-F238E27FC236}">
                <a16:creationId xmlns:a16="http://schemas.microsoft.com/office/drawing/2014/main" id="{6209F36E-6C43-5E4F-7C6A-1857F3CF3B0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320" b="8431"/>
          <a:stretch/>
        </p:blipFill>
        <p:spPr>
          <a:xfrm>
            <a:off x="838200" y="1138990"/>
            <a:ext cx="10505661" cy="4990878"/>
          </a:xfrm>
          <a:prstGeom prst="rect">
            <a:avLst/>
          </a:prstGeom>
        </p:spPr>
      </p:pic>
      <p:sp>
        <p:nvSpPr>
          <p:cNvPr id="6" name="Ondertitel 2">
            <a:extLst>
              <a:ext uri="{FF2B5EF4-FFF2-40B4-BE49-F238E27FC236}">
                <a16:creationId xmlns:a16="http://schemas.microsoft.com/office/drawing/2014/main" id="{0E5BB89C-0580-5871-D2F8-B4C56456CEF8}"/>
              </a:ext>
            </a:extLst>
          </p:cNvPr>
          <p:cNvSpPr txBox="1">
            <a:spLocks/>
          </p:cNvSpPr>
          <p:nvPr/>
        </p:nvSpPr>
        <p:spPr>
          <a:xfrm>
            <a:off x="848139" y="6456947"/>
            <a:ext cx="8159503" cy="2887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0613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86CD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b="1" dirty="0">
                <a:solidFill>
                  <a:schemeClr val="bg1"/>
                </a:solidFill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info@5xbeter.nl</a:t>
            </a:r>
            <a:r>
              <a:rPr lang="pl-PL" b="1" dirty="0">
                <a:solidFill>
                  <a:schemeClr val="bg1"/>
                </a:solidFill>
                <a:latin typeface="Arial" panose="020B0604020202020204" pitchFamily="34" charset="0"/>
              </a:rPr>
              <a:t>   |   </a:t>
            </a:r>
            <a:r>
              <a:rPr lang="pl-PL" b="1" dirty="0">
                <a:solidFill>
                  <a:schemeClr val="bg1"/>
                </a:solidFill>
                <a:latin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www.5xbeter.nl</a:t>
            </a:r>
            <a:endParaRPr lang="pl-PL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7BD2D58D-27DB-9BAF-8F64-D00FA1A3187D}"/>
              </a:ext>
            </a:extLst>
          </p:cNvPr>
          <p:cNvSpPr txBox="1">
            <a:spLocks/>
          </p:cNvSpPr>
          <p:nvPr/>
        </p:nvSpPr>
        <p:spPr>
          <a:xfrm>
            <a:off x="843169" y="428234"/>
            <a:ext cx="10505661" cy="7107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pl-PL" sz="2400" dirty="0">
                <a:latin typeface="Arial" panose="020B0604020202020204" pitchFamily="34" charset="0"/>
              </a:rPr>
              <a:t>Pracuj bezpiecznie i zdrowo  </a:t>
            </a:r>
            <a:r>
              <a:rPr lang="pl-PL" sz="2400" dirty="0">
                <a:solidFill>
                  <a:srgbClr val="E30613"/>
                </a:solidFill>
                <a:latin typeface="Arial" panose="020B0604020202020204" pitchFamily="34" charset="0"/>
              </a:rPr>
              <a:t>|</a:t>
            </a:r>
            <a:r>
              <a:rPr lang="pl-PL" sz="2400" dirty="0"/>
              <a:t>  </a:t>
            </a:r>
            <a:r>
              <a:rPr lang="pl-PL" sz="2400" b="0" dirty="0">
                <a:latin typeface="Arial" panose="020B0604020202020204" pitchFamily="34" charset="0"/>
              </a:rPr>
              <a:t>Praca na wysokości - Ryzyko upadku</a:t>
            </a: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Afbeelding 2" descr="Afbeelding met schermopname, Rechthoek&#10;&#10;Automatisch gegenereerde beschrijving">
            <a:extLst>
              <a:ext uri="{FF2B5EF4-FFF2-40B4-BE49-F238E27FC236}">
                <a16:creationId xmlns:a16="http://schemas.microsoft.com/office/drawing/2014/main" id="{4FC31023-30A4-C5F0-C4CA-7B575F85BC4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65095" b="51404"/>
          <a:stretch>
            <a:fillRect/>
          </a:stretch>
        </p:blipFill>
        <p:spPr>
          <a:xfrm>
            <a:off x="0" y="1400379"/>
            <a:ext cx="2713028" cy="960857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B85874DE-444D-FE16-F32D-67262585BD22}"/>
              </a:ext>
            </a:extLst>
          </p:cNvPr>
          <p:cNvSpPr txBox="1">
            <a:spLocks/>
          </p:cNvSpPr>
          <p:nvPr/>
        </p:nvSpPr>
        <p:spPr>
          <a:xfrm>
            <a:off x="843169" y="1627097"/>
            <a:ext cx="6949109" cy="64970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pl-PL" sz="2800" dirty="0">
                <a:solidFill>
                  <a:schemeClr val="bg1"/>
                </a:solidFill>
                <a:latin typeface="Arial" panose="020B0604020202020204" pitchFamily="34" charset="0"/>
              </a:rPr>
              <a:t>Pytania?</a:t>
            </a:r>
            <a:endParaRPr lang="pl-PL" sz="2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3417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B6E6DB-BFFE-EF5E-6A21-4BD6167618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Afbeelding met schermopname, Rechthoek&#10;&#10;Automatisch gegenereerde beschrijving">
            <a:extLst>
              <a:ext uri="{FF2B5EF4-FFF2-40B4-BE49-F238E27FC236}">
                <a16:creationId xmlns:a16="http://schemas.microsoft.com/office/drawing/2014/main" id="{6C7D1726-11B3-8B48-DEE2-6C55148EA2D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3545" r="1" b="51404"/>
          <a:stretch>
            <a:fillRect/>
          </a:stretch>
        </p:blipFill>
        <p:spPr>
          <a:xfrm>
            <a:off x="0" y="1415509"/>
            <a:ext cx="5164866" cy="960857"/>
          </a:xfrm>
          <a:prstGeom prst="rect">
            <a:avLst/>
          </a:prstGeom>
        </p:spPr>
      </p:pic>
      <p:sp>
        <p:nvSpPr>
          <p:cNvPr id="6" name="Ondertitel 2">
            <a:extLst>
              <a:ext uri="{FF2B5EF4-FFF2-40B4-BE49-F238E27FC236}">
                <a16:creationId xmlns:a16="http://schemas.microsoft.com/office/drawing/2014/main" id="{82A39C81-B8B4-4FD9-8E88-C892411A55FA}"/>
              </a:ext>
            </a:extLst>
          </p:cNvPr>
          <p:cNvSpPr txBox="1">
            <a:spLocks/>
          </p:cNvSpPr>
          <p:nvPr/>
        </p:nvSpPr>
        <p:spPr>
          <a:xfrm>
            <a:off x="848139" y="6456947"/>
            <a:ext cx="8159503" cy="2887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0613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86CD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b="1" dirty="0">
                <a:solidFill>
                  <a:schemeClr val="bg1"/>
                </a:solidFill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info@5xbeter.nl</a:t>
            </a:r>
            <a:r>
              <a:rPr lang="pl-PL" b="1" dirty="0">
                <a:solidFill>
                  <a:schemeClr val="bg1"/>
                </a:solidFill>
                <a:latin typeface="Arial" panose="020B0604020202020204" pitchFamily="34" charset="0"/>
              </a:rPr>
              <a:t>   |   </a:t>
            </a:r>
            <a:r>
              <a:rPr lang="pl-PL" b="1" dirty="0">
                <a:solidFill>
                  <a:schemeClr val="bg1"/>
                </a:solidFill>
                <a:latin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www.5xbeter.nl</a:t>
            </a:r>
            <a:endParaRPr lang="pl-PL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27A67ADB-F25A-4D80-AB74-8612478F66EC}"/>
              </a:ext>
            </a:extLst>
          </p:cNvPr>
          <p:cNvSpPr txBox="1">
            <a:spLocks/>
          </p:cNvSpPr>
          <p:nvPr/>
        </p:nvSpPr>
        <p:spPr>
          <a:xfrm>
            <a:off x="843169" y="428234"/>
            <a:ext cx="10505661" cy="7107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pl-PL" sz="2400" dirty="0">
                <a:latin typeface="Arial" panose="020B0604020202020204" pitchFamily="34" charset="0"/>
              </a:rPr>
              <a:t>Pracuj bezpiecznie i zdrowo  </a:t>
            </a:r>
            <a:r>
              <a:rPr lang="pl-PL" sz="2400" dirty="0">
                <a:solidFill>
                  <a:srgbClr val="E30613"/>
                </a:solidFill>
                <a:latin typeface="Arial" panose="020B0604020202020204" pitchFamily="34" charset="0"/>
              </a:rPr>
              <a:t>|</a:t>
            </a:r>
            <a:r>
              <a:rPr lang="pl-PL" sz="2400" dirty="0"/>
              <a:t>  </a:t>
            </a:r>
            <a:r>
              <a:rPr lang="pl-PL" sz="2400" b="0" dirty="0">
                <a:latin typeface="Arial" panose="020B0604020202020204" pitchFamily="34" charset="0"/>
              </a:rPr>
              <a:t>Praca na wysokości - Ryzyko upadku</a:t>
            </a: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A8D58156-E9ED-0C3B-CF95-3179305E1409}"/>
              </a:ext>
            </a:extLst>
          </p:cNvPr>
          <p:cNvSpPr txBox="1">
            <a:spLocks/>
          </p:cNvSpPr>
          <p:nvPr/>
        </p:nvSpPr>
        <p:spPr>
          <a:xfrm>
            <a:off x="843169" y="1614164"/>
            <a:ext cx="6949109" cy="64970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pl-PL" sz="2800" dirty="0">
                <a:solidFill>
                  <a:schemeClr val="bg1"/>
                </a:solidFill>
                <a:latin typeface="Arial" panose="020B0604020202020204" pitchFamily="34" charset="0"/>
              </a:rPr>
              <a:t>Potrzebujesz pomocy?</a:t>
            </a:r>
            <a:endParaRPr lang="pl-PL" sz="2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0A38D03F-79AE-F8D5-5456-7A397A4FBEB1}"/>
              </a:ext>
            </a:extLst>
          </p:cNvPr>
          <p:cNvSpPr txBox="1">
            <a:spLocks/>
          </p:cNvSpPr>
          <p:nvPr/>
        </p:nvSpPr>
        <p:spPr>
          <a:xfrm>
            <a:off x="0" y="2667002"/>
            <a:ext cx="12192000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360000">
              <a:buClr>
                <a:srgbClr val="E30613"/>
              </a:buClr>
            </a:pPr>
            <a:r>
              <a:rPr lang="pl-PL" sz="2000" b="0" dirty="0">
                <a:solidFill>
                  <a:schemeClr val="tx1"/>
                </a:solidFill>
                <a:latin typeface="Arial" panose="020B0604020202020204" pitchFamily="34" charset="0"/>
              </a:rPr>
              <a:t>Omów to ze swoim przełożonym lub skontaktuj się z pracownikiem ds. prewencji.</a:t>
            </a:r>
            <a:endParaRPr lang="pl-PL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B0ED5A92-3D4D-6D11-2349-EC7B091C895D}"/>
              </a:ext>
            </a:extLst>
          </p:cNvPr>
          <p:cNvSpPr txBox="1">
            <a:spLocks/>
          </p:cNvSpPr>
          <p:nvPr/>
        </p:nvSpPr>
        <p:spPr>
          <a:xfrm>
            <a:off x="848138" y="3486115"/>
            <a:ext cx="10053099" cy="154706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360000">
              <a:lnSpc>
                <a:spcPct val="150000"/>
              </a:lnSpc>
              <a:buClr>
                <a:srgbClr val="E30613"/>
              </a:buClr>
            </a:pPr>
            <a:r>
              <a:rPr lang="pl-PL" sz="2000" b="0" dirty="0">
                <a:solidFill>
                  <a:schemeClr val="tx1"/>
                </a:solidFill>
                <a:latin typeface="Arial" panose="020B0604020202020204" pitchFamily="34" charset="0"/>
              </a:rPr>
              <a:t>Skonsultuj się z trenerem z 5xbeter: </a:t>
            </a:r>
            <a:r>
              <a:rPr lang="pl-PL" sz="2000" u="sng" dirty="0">
                <a:solidFill>
                  <a:schemeClr val="tx1"/>
                </a:solidFill>
                <a:latin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www.5xbeter.nl</a:t>
            </a:r>
            <a:endParaRPr lang="pl-PL" sz="2000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360000">
              <a:lnSpc>
                <a:spcPct val="150000"/>
              </a:lnSpc>
              <a:buClr>
                <a:srgbClr val="E30613"/>
              </a:buClr>
            </a:pPr>
            <a:r>
              <a:rPr lang="pl-PL" sz="2000" b="0" dirty="0">
                <a:solidFill>
                  <a:schemeClr val="tx1"/>
                </a:solidFill>
                <a:latin typeface="Arial" panose="020B0604020202020204" pitchFamily="34" charset="0"/>
              </a:rPr>
              <a:t>Lub zadzwoń na </a:t>
            </a:r>
            <a:r>
              <a:rPr lang="pl-PL" sz="2000" dirty="0">
                <a:solidFill>
                  <a:srgbClr val="E30613"/>
                </a:solidFill>
                <a:latin typeface="Arial" panose="020B0604020202020204" pitchFamily="34" charset="0"/>
              </a:rPr>
              <a:t>DARMOWĄ</a:t>
            </a:r>
            <a:r>
              <a:rPr lang="pl-PL" sz="2000" dirty="0">
                <a:solidFill>
                  <a:schemeClr val="tx1"/>
                </a:solidFill>
                <a:latin typeface="Arial" panose="020B0604020202020204" pitchFamily="34" charset="0"/>
              </a:rPr>
              <a:t> infolinię: 0800 – 55 55 005</a:t>
            </a:r>
            <a:endParaRPr lang="pl-PL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427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fbeelding 13">
            <a:extLst>
              <a:ext uri="{FF2B5EF4-FFF2-40B4-BE49-F238E27FC236}">
                <a16:creationId xmlns:a16="http://schemas.microsoft.com/office/drawing/2014/main" id="{630CB60D-3D78-0B7E-5C38-54869D7562C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611" r="11611"/>
          <a:stretch/>
        </p:blipFill>
        <p:spPr>
          <a:xfrm>
            <a:off x="6803666" y="1767735"/>
            <a:ext cx="4540193" cy="3943253"/>
          </a:xfrm>
          <a:prstGeom prst="rect">
            <a:avLst/>
          </a:prstGeom>
        </p:spPr>
      </p:pic>
      <p:pic>
        <p:nvPicPr>
          <p:cNvPr id="5" name="Afbeelding 4" descr="Afbeelding met schermopname, Rechthoek&#10;&#10;Automatisch gegenereerde beschrijving">
            <a:extLst>
              <a:ext uri="{FF2B5EF4-FFF2-40B4-BE49-F238E27FC236}">
                <a16:creationId xmlns:a16="http://schemas.microsoft.com/office/drawing/2014/main" id="{98208728-03D3-BDB9-B17C-77F739714D4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2052" r="-2" b="51404"/>
          <a:stretch>
            <a:fillRect/>
          </a:stretch>
        </p:blipFill>
        <p:spPr>
          <a:xfrm>
            <a:off x="0" y="1444623"/>
            <a:ext cx="5281320" cy="96085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354211E-D0BB-DA43-90EC-ADA3CF04A1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8139" y="1712623"/>
            <a:ext cx="4758577" cy="649705"/>
          </a:xfrm>
        </p:spPr>
        <p:txBody>
          <a:bodyPr>
            <a:normAutofit/>
          </a:bodyPr>
          <a:lstStyle/>
          <a:p>
            <a:pPr algn="l"/>
            <a:r>
              <a:rPr lang="pl-PL" sz="2000" dirty="0">
                <a:solidFill>
                  <a:schemeClr val="bg1"/>
                </a:solidFill>
                <a:latin typeface="Arial" panose="020B0604020202020204" pitchFamily="34" charset="0"/>
              </a:rPr>
              <a:t>Kiedy występuje ryzyko upadku?</a:t>
            </a:r>
            <a:endParaRPr lang="pl-PL" sz="20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D83F33D-4636-13C8-D549-A256858C25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6456947"/>
            <a:ext cx="8159503" cy="288758"/>
          </a:xfrm>
        </p:spPr>
        <p:txBody>
          <a:bodyPr/>
          <a:lstStyle/>
          <a:p>
            <a:pPr algn="l"/>
            <a:endParaRPr lang="nl-NL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0C6B79CA-06D8-F486-ED01-3CD3B79C328F}"/>
              </a:ext>
            </a:extLst>
          </p:cNvPr>
          <p:cNvSpPr txBox="1">
            <a:spLocks/>
          </p:cNvSpPr>
          <p:nvPr/>
        </p:nvSpPr>
        <p:spPr>
          <a:xfrm>
            <a:off x="843169" y="428234"/>
            <a:ext cx="10505661" cy="7107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pl-PL" sz="2400" dirty="0">
                <a:latin typeface="Arial" panose="020B0604020202020204" pitchFamily="34" charset="0"/>
              </a:rPr>
              <a:t>Pracuj bezpiecznie i zdrowo  </a:t>
            </a:r>
            <a:r>
              <a:rPr lang="pl-PL" sz="2400" dirty="0">
                <a:solidFill>
                  <a:srgbClr val="E30613"/>
                </a:solidFill>
                <a:latin typeface="Arial" panose="020B0604020202020204" pitchFamily="34" charset="0"/>
              </a:rPr>
              <a:t>|</a:t>
            </a:r>
            <a:r>
              <a:rPr lang="pl-PL" sz="2400" dirty="0"/>
              <a:t>  </a:t>
            </a:r>
            <a:r>
              <a:rPr lang="pl-PL" sz="2400" b="0" dirty="0">
                <a:latin typeface="Arial" panose="020B0604020202020204" pitchFamily="34" charset="0"/>
              </a:rPr>
              <a:t>Praca na wysokości - Ryzyko upadku</a:t>
            </a: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04E28E98-8F2D-645E-28AB-477EB31C56C7}"/>
              </a:ext>
            </a:extLst>
          </p:cNvPr>
          <p:cNvSpPr txBox="1">
            <a:spLocks/>
          </p:cNvSpPr>
          <p:nvPr/>
        </p:nvSpPr>
        <p:spPr>
          <a:xfrm>
            <a:off x="848139" y="2578640"/>
            <a:ext cx="4758577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algn="l">
              <a:buClr>
                <a:srgbClr val="E30613"/>
              </a:buClr>
            </a:pPr>
            <a:r>
              <a:rPr lang="pl-PL" sz="2000" dirty="0">
                <a:solidFill>
                  <a:schemeClr val="tx1"/>
                </a:solidFill>
                <a:latin typeface="Arial" panose="020B0604020202020204" pitchFamily="34" charset="0"/>
              </a:rPr>
              <a:t>Ryzyko upadku występuje</a:t>
            </a:r>
            <a:br>
              <a:rPr lang="pl-PL" sz="2000" dirty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pl-PL" sz="2000" dirty="0">
                <a:solidFill>
                  <a:schemeClr val="tx1"/>
                </a:solidFill>
                <a:latin typeface="Arial" panose="020B0604020202020204" pitchFamily="34" charset="0"/>
              </a:rPr>
              <a:t>w następujących sytuacjach: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F31896CB-0AD2-E316-1E4E-31F9A11D62DC}"/>
              </a:ext>
            </a:extLst>
          </p:cNvPr>
          <p:cNvSpPr txBox="1">
            <a:spLocks/>
          </p:cNvSpPr>
          <p:nvPr/>
        </p:nvSpPr>
        <p:spPr>
          <a:xfrm>
            <a:off x="848139" y="3376236"/>
            <a:ext cx="5520577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pl-PL" sz="2000" b="0" dirty="0">
                <a:solidFill>
                  <a:schemeClr val="tx1"/>
                </a:solidFill>
                <a:latin typeface="Arial" panose="020B0604020202020204" pitchFamily="34" charset="0"/>
              </a:rPr>
              <a:t>Kiedy wysokość stania przekracza 2,5 metra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35A1C747-42BC-5987-88E4-417EA0055C7A}"/>
              </a:ext>
            </a:extLst>
          </p:cNvPr>
          <p:cNvSpPr txBox="1">
            <a:spLocks/>
          </p:cNvSpPr>
          <p:nvPr/>
        </p:nvSpPr>
        <p:spPr>
          <a:xfrm>
            <a:off x="848140" y="4023462"/>
            <a:ext cx="5699244" cy="214923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171450" indent="-17145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  <a:defRPr/>
            </a:pPr>
            <a:r>
              <a:rPr lang="pl-PL" sz="2000" b="0" dirty="0">
                <a:solidFill>
                  <a:schemeClr val="tx1"/>
                </a:solidFill>
                <a:latin typeface="Arial" panose="020B0604020202020204" pitchFamily="34" charset="0"/>
              </a:rPr>
              <a:t>Obecność czynników zwiększających ryzyko:</a:t>
            </a:r>
          </a:p>
          <a:p>
            <a:pPr marL="628650" lvl="1" indent="-171450">
              <a:buClr>
                <a:srgbClr val="E30613"/>
              </a:buClr>
              <a:buFont typeface="Arial" panose="020B0604020202020204" pitchFamily="34" charset="0"/>
              <a:buChar char="•"/>
              <a:defRPr/>
            </a:pPr>
            <a:r>
              <a:rPr lang="pl-PL" sz="2000" b="0" dirty="0">
                <a:solidFill>
                  <a:schemeClr val="tx1"/>
                </a:solidFill>
                <a:latin typeface="Arial" panose="020B0604020202020204" pitchFamily="34" charset="0"/>
              </a:rPr>
              <a:t> przeszkody - wystające części</a:t>
            </a:r>
          </a:p>
          <a:p>
            <a:pPr marL="628650" lvl="1" indent="-171450">
              <a:buClr>
                <a:srgbClr val="E30613"/>
              </a:buClr>
              <a:buFont typeface="Arial" panose="020B0604020202020204" pitchFamily="34" charset="0"/>
              <a:buChar char="•"/>
              <a:defRPr/>
            </a:pPr>
            <a:r>
              <a:rPr lang="pl-PL" sz="2000" b="0" dirty="0">
                <a:solidFill>
                  <a:schemeClr val="tx1"/>
                </a:solidFill>
                <a:latin typeface="Arial" panose="020B0604020202020204" pitchFamily="34" charset="0"/>
              </a:rPr>
              <a:t> praca w pobliżu wody</a:t>
            </a:r>
          </a:p>
          <a:p>
            <a:pPr marL="628650" lvl="1" indent="-171450">
              <a:buClr>
                <a:srgbClr val="E30613"/>
              </a:buClr>
              <a:buFont typeface="Arial" panose="020B0604020202020204" pitchFamily="34" charset="0"/>
              <a:buChar char="•"/>
              <a:defRPr/>
            </a:pPr>
            <a:r>
              <a:rPr lang="pl-PL" sz="2000" dirty="0">
                <a:latin typeface="Arial" panose="020B0604020202020204" pitchFamily="34" charset="0"/>
              </a:rPr>
              <a:t> otwory w podłogach</a:t>
            </a:r>
            <a:endParaRPr lang="pl-PL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056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A171ED-D667-5D8C-A52E-3E7883AA65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schermopname, Rechthoek&#10;&#10;Automatisch gegenereerde beschrijving">
            <a:extLst>
              <a:ext uri="{FF2B5EF4-FFF2-40B4-BE49-F238E27FC236}">
                <a16:creationId xmlns:a16="http://schemas.microsoft.com/office/drawing/2014/main" id="{0A0D5171-36F7-E5F1-BC89-F93C0C61D6F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2127" r="-1" b="51404"/>
          <a:stretch>
            <a:fillRect/>
          </a:stretch>
        </p:blipFill>
        <p:spPr>
          <a:xfrm>
            <a:off x="0" y="1444623"/>
            <a:ext cx="6829906" cy="96085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F8C8A7E-2D07-B04F-BDFE-4C1C362A6F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8139" y="1710950"/>
            <a:ext cx="6198120" cy="649705"/>
          </a:xfrm>
        </p:spPr>
        <p:txBody>
          <a:bodyPr>
            <a:normAutofit/>
          </a:bodyPr>
          <a:lstStyle/>
          <a:p>
            <a:pPr algn="l"/>
            <a:r>
              <a:rPr lang="pl-PL" sz="2000" dirty="0">
                <a:solidFill>
                  <a:schemeClr val="bg1"/>
                </a:solidFill>
                <a:latin typeface="Arial" panose="020B0604020202020204" pitchFamily="34" charset="0"/>
              </a:rPr>
              <a:t>Jakie prace wykonuje się tutaj na wysokości?</a:t>
            </a:r>
            <a:endParaRPr lang="pl-PL" sz="20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D466B30-0D24-A0D7-61A2-E462A9ECBB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6456947"/>
            <a:ext cx="8159503" cy="288758"/>
          </a:xfrm>
        </p:spPr>
        <p:txBody>
          <a:bodyPr/>
          <a:lstStyle/>
          <a:p>
            <a:pPr algn="l"/>
            <a:endParaRPr lang="nl-NL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FCCA528A-1800-B342-EC7F-685CD38127D4}"/>
              </a:ext>
            </a:extLst>
          </p:cNvPr>
          <p:cNvSpPr txBox="1">
            <a:spLocks/>
          </p:cNvSpPr>
          <p:nvPr/>
        </p:nvSpPr>
        <p:spPr>
          <a:xfrm>
            <a:off x="843169" y="428234"/>
            <a:ext cx="10505661" cy="7107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pl-PL" sz="2400" dirty="0">
                <a:latin typeface="Arial" panose="020B0604020202020204" pitchFamily="34" charset="0"/>
              </a:rPr>
              <a:t>Pracuj bezpiecznie i zdrowo  </a:t>
            </a:r>
            <a:r>
              <a:rPr lang="pl-PL" sz="2400" dirty="0">
                <a:solidFill>
                  <a:srgbClr val="E30613"/>
                </a:solidFill>
                <a:latin typeface="Arial" panose="020B0604020202020204" pitchFamily="34" charset="0"/>
              </a:rPr>
              <a:t>|</a:t>
            </a:r>
            <a:r>
              <a:rPr lang="pl-PL" sz="2400" dirty="0"/>
              <a:t>  </a:t>
            </a:r>
            <a:r>
              <a:rPr lang="pl-PL" sz="2400" b="0" dirty="0">
                <a:latin typeface="Arial" panose="020B0604020202020204" pitchFamily="34" charset="0"/>
              </a:rPr>
              <a:t>Praca na wysokości - Ryzyko upadku</a:t>
            </a: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D1AC446F-E0C7-FF8C-F377-6D91E8CC3EBD}"/>
              </a:ext>
            </a:extLst>
          </p:cNvPr>
          <p:cNvSpPr txBox="1">
            <a:spLocks/>
          </p:cNvSpPr>
          <p:nvPr/>
        </p:nvSpPr>
        <p:spPr>
          <a:xfrm>
            <a:off x="848139" y="2578640"/>
            <a:ext cx="10500691" cy="355766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algn="l">
              <a:buClr>
                <a:srgbClr val="E30613"/>
              </a:buClr>
            </a:pPr>
            <a:r>
              <a:rPr lang="pl-PL" sz="2000" b="0" dirty="0">
                <a:solidFill>
                  <a:schemeClr val="tx1"/>
                </a:solidFill>
                <a:latin typeface="Arial" panose="020B0604020202020204" pitchFamily="34" charset="0"/>
              </a:rPr>
              <a:t>Tekst:</a:t>
            </a:r>
          </a:p>
        </p:txBody>
      </p:sp>
    </p:spTree>
    <p:extLst>
      <p:ext uri="{BB962C8B-B14F-4D97-AF65-F5344CB8AC3E}">
        <p14:creationId xmlns:p14="http://schemas.microsoft.com/office/powerpoint/2010/main" val="306026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227564-1F85-0917-9DC9-1E1B949708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Afbeelding 18">
            <a:extLst>
              <a:ext uri="{FF2B5EF4-FFF2-40B4-BE49-F238E27FC236}">
                <a16:creationId xmlns:a16="http://schemas.microsoft.com/office/drawing/2014/main" id="{B6A803C0-2FCB-06A0-2C48-0B59ECBBCA4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1004" r="11004"/>
          <a:stretch/>
        </p:blipFill>
        <p:spPr>
          <a:xfrm>
            <a:off x="6803664" y="1801139"/>
            <a:ext cx="4540195" cy="3881875"/>
          </a:xfrm>
          <a:prstGeom prst="rect">
            <a:avLst/>
          </a:prstGeom>
        </p:spPr>
      </p:pic>
      <p:sp>
        <p:nvSpPr>
          <p:cNvPr id="3" name="Ondertitel 2">
            <a:extLst>
              <a:ext uri="{FF2B5EF4-FFF2-40B4-BE49-F238E27FC236}">
                <a16:creationId xmlns:a16="http://schemas.microsoft.com/office/drawing/2014/main" id="{9245CB90-8EB5-4718-F7F1-A5EFB2ED39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6456947"/>
            <a:ext cx="8159503" cy="288758"/>
          </a:xfrm>
        </p:spPr>
        <p:txBody>
          <a:bodyPr/>
          <a:lstStyle/>
          <a:p>
            <a:pPr algn="l"/>
            <a:endParaRPr lang="nl-NL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12ADB1FA-9361-AB94-3A92-9B3BCCFBB1F9}"/>
              </a:ext>
            </a:extLst>
          </p:cNvPr>
          <p:cNvSpPr txBox="1">
            <a:spLocks/>
          </p:cNvSpPr>
          <p:nvPr/>
        </p:nvSpPr>
        <p:spPr>
          <a:xfrm>
            <a:off x="843169" y="428234"/>
            <a:ext cx="10505661" cy="7107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pl-PL" sz="2400" dirty="0">
                <a:latin typeface="Arial" panose="020B0604020202020204" pitchFamily="34" charset="0"/>
              </a:rPr>
              <a:t>Pracuj bezpiecznie i zdrowo  </a:t>
            </a:r>
            <a:r>
              <a:rPr lang="pl-PL" sz="2400" dirty="0">
                <a:solidFill>
                  <a:srgbClr val="E30613"/>
                </a:solidFill>
                <a:latin typeface="Arial" panose="020B0604020202020204" pitchFamily="34" charset="0"/>
              </a:rPr>
              <a:t>|</a:t>
            </a:r>
            <a:r>
              <a:rPr lang="pl-PL" sz="2400" dirty="0"/>
              <a:t>  </a:t>
            </a:r>
            <a:r>
              <a:rPr lang="pl-PL" sz="2400" b="0" dirty="0">
                <a:latin typeface="Arial" panose="020B0604020202020204" pitchFamily="34" charset="0"/>
              </a:rPr>
              <a:t>Praca na wysokości - Ryzyko upadku</a:t>
            </a: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Afbeelding 8" descr="Afbeelding met schermopname, Rechthoek&#10;&#10;Automatisch gegenereerde beschrijving">
            <a:extLst>
              <a:ext uri="{FF2B5EF4-FFF2-40B4-BE49-F238E27FC236}">
                <a16:creationId xmlns:a16="http://schemas.microsoft.com/office/drawing/2014/main" id="{71CC26E8-81EB-7E52-E7A6-CF55F1A1602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6844" b="51404"/>
          <a:stretch>
            <a:fillRect/>
          </a:stretch>
        </p:blipFill>
        <p:spPr>
          <a:xfrm>
            <a:off x="0" y="1444623"/>
            <a:ext cx="2577075" cy="960857"/>
          </a:xfrm>
          <a:prstGeom prst="rect">
            <a:avLst/>
          </a:prstGeom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F9E279B4-1A05-AB62-313D-B7A9474E92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8139" y="1712623"/>
            <a:ext cx="4758577" cy="649705"/>
          </a:xfrm>
        </p:spPr>
        <p:txBody>
          <a:bodyPr>
            <a:normAutofit/>
          </a:bodyPr>
          <a:lstStyle/>
          <a:p>
            <a:pPr algn="l"/>
            <a:r>
              <a:rPr lang="pl-PL" sz="2000" dirty="0">
                <a:solidFill>
                  <a:schemeClr val="bg1"/>
                </a:solidFill>
                <a:latin typeface="Arial" panose="020B0604020202020204" pitchFamily="34" charset="0"/>
              </a:rPr>
              <a:t>Spis treści</a:t>
            </a:r>
            <a:endParaRPr lang="pl-PL" sz="20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3308A2E7-BE89-D9A4-1D9C-F3016F5317B4}"/>
              </a:ext>
            </a:extLst>
          </p:cNvPr>
          <p:cNvSpPr txBox="1">
            <a:spLocks/>
          </p:cNvSpPr>
          <p:nvPr/>
        </p:nvSpPr>
        <p:spPr>
          <a:xfrm>
            <a:off x="848139" y="2578640"/>
            <a:ext cx="4758577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pl-PL" sz="2000" b="0" dirty="0">
                <a:solidFill>
                  <a:schemeClr val="tx1"/>
                </a:solidFill>
                <a:latin typeface="Arial" panose="020B0604020202020204" pitchFamily="34" charset="0"/>
              </a:rPr>
              <a:t>Czym jest praca na wysokości?</a:t>
            </a: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51C096B6-76CB-39AA-3544-D62BC44D95BC}"/>
              </a:ext>
            </a:extLst>
          </p:cNvPr>
          <p:cNvSpPr txBox="1">
            <a:spLocks/>
          </p:cNvSpPr>
          <p:nvPr/>
        </p:nvSpPr>
        <p:spPr>
          <a:xfrm>
            <a:off x="848139" y="3126098"/>
            <a:ext cx="5520577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pl-PL" sz="2000" b="0" dirty="0">
                <a:solidFill>
                  <a:schemeClr val="tx1"/>
                </a:solidFill>
                <a:latin typeface="Arial" panose="020B0604020202020204" pitchFamily="34" charset="0"/>
              </a:rPr>
              <a:t>Jakie są zagrożenia?</a:t>
            </a:r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F90F0A78-20C1-C31E-21EC-A3653A473472}"/>
              </a:ext>
            </a:extLst>
          </p:cNvPr>
          <p:cNvSpPr txBox="1">
            <a:spLocks/>
          </p:cNvSpPr>
          <p:nvPr/>
        </p:nvSpPr>
        <p:spPr>
          <a:xfrm>
            <a:off x="848140" y="3654560"/>
            <a:ext cx="5699244" cy="68073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pl-PL" sz="2000" b="0" dirty="0">
                <a:solidFill>
                  <a:schemeClr val="tx1"/>
                </a:solidFill>
                <a:latin typeface="Arial" panose="020B0604020202020204" pitchFamily="34" charset="0"/>
              </a:rPr>
              <a:t>Jakie są zasady?</a:t>
            </a: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91970EDB-6F90-BC7A-888B-90A8E62A27E6}"/>
              </a:ext>
            </a:extLst>
          </p:cNvPr>
          <p:cNvSpPr txBox="1">
            <a:spLocks/>
          </p:cNvSpPr>
          <p:nvPr/>
        </p:nvSpPr>
        <p:spPr>
          <a:xfrm>
            <a:off x="848139" y="4227308"/>
            <a:ext cx="5520577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pl-PL" sz="2000" b="0" dirty="0">
                <a:solidFill>
                  <a:schemeClr val="tx1"/>
                </a:solidFill>
                <a:latin typeface="Arial" panose="020B0604020202020204" pitchFamily="34" charset="0"/>
              </a:rPr>
              <a:t>Co możesz zrobić sam(a)?</a:t>
            </a:r>
          </a:p>
        </p:txBody>
      </p:sp>
    </p:spTree>
    <p:extLst>
      <p:ext uri="{BB962C8B-B14F-4D97-AF65-F5344CB8AC3E}">
        <p14:creationId xmlns:p14="http://schemas.microsoft.com/office/powerpoint/2010/main" val="2389868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D1EF12-0725-C4F1-858F-0777EFFE15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783AD6C3-BF9B-566F-B863-3EA507E334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518" r="11518"/>
          <a:stretch/>
        </p:blipFill>
        <p:spPr>
          <a:xfrm>
            <a:off x="6803665" y="1777211"/>
            <a:ext cx="4540193" cy="3933777"/>
          </a:xfrm>
          <a:prstGeom prst="rect">
            <a:avLst/>
          </a:prstGeom>
        </p:spPr>
      </p:pic>
      <p:pic>
        <p:nvPicPr>
          <p:cNvPr id="5" name="Afbeelding 4" descr="Afbeelding met schermopname, Rechthoek&#10;&#10;Automatisch gegenereerde beschrijving">
            <a:extLst>
              <a:ext uri="{FF2B5EF4-FFF2-40B4-BE49-F238E27FC236}">
                <a16:creationId xmlns:a16="http://schemas.microsoft.com/office/drawing/2014/main" id="{5C76C70F-514B-D6D5-022B-CB70663E059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8918" r="-2" b="51404"/>
          <a:stretch>
            <a:fillRect/>
          </a:stretch>
        </p:blipFill>
        <p:spPr>
          <a:xfrm>
            <a:off x="0" y="1444623"/>
            <a:ext cx="6302188" cy="96085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9BDCA97-3EF5-A1A9-0F0E-644A249327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8139" y="1712623"/>
            <a:ext cx="5454049" cy="649705"/>
          </a:xfrm>
        </p:spPr>
        <p:txBody>
          <a:bodyPr>
            <a:normAutofit/>
          </a:bodyPr>
          <a:lstStyle/>
          <a:p>
            <a:pPr algn="l"/>
            <a:r>
              <a:rPr lang="pl-PL" sz="2000" dirty="0">
                <a:solidFill>
                  <a:schemeClr val="bg1"/>
                </a:solidFill>
                <a:latin typeface="Arial" panose="020B0604020202020204" pitchFamily="34" charset="0"/>
              </a:rPr>
              <a:t>Zagrożenia podczas pracy na wysokości:</a:t>
            </a:r>
            <a:endParaRPr lang="pl-PL" sz="20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2263261-49A9-8844-2F11-57A12DF36E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6456947"/>
            <a:ext cx="8159503" cy="288758"/>
          </a:xfrm>
        </p:spPr>
        <p:txBody>
          <a:bodyPr/>
          <a:lstStyle/>
          <a:p>
            <a:pPr algn="l"/>
            <a:endParaRPr lang="nl-NL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29F6B34D-F7B0-4193-C7F5-67FDF3AF225D}"/>
              </a:ext>
            </a:extLst>
          </p:cNvPr>
          <p:cNvSpPr txBox="1">
            <a:spLocks/>
          </p:cNvSpPr>
          <p:nvPr/>
        </p:nvSpPr>
        <p:spPr>
          <a:xfrm>
            <a:off x="843169" y="428234"/>
            <a:ext cx="10505661" cy="7107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pl-PL" sz="2400" dirty="0">
                <a:latin typeface="Arial" panose="020B0604020202020204" pitchFamily="34" charset="0"/>
              </a:rPr>
              <a:t>Pracuj bezpiecznie i zdrowo  </a:t>
            </a:r>
            <a:r>
              <a:rPr lang="pl-PL" sz="2400" dirty="0">
                <a:solidFill>
                  <a:srgbClr val="E30613"/>
                </a:solidFill>
                <a:latin typeface="Arial" panose="020B0604020202020204" pitchFamily="34" charset="0"/>
              </a:rPr>
              <a:t>|</a:t>
            </a:r>
            <a:r>
              <a:rPr lang="pl-PL" sz="2400" dirty="0"/>
              <a:t>  </a:t>
            </a:r>
            <a:r>
              <a:rPr lang="pl-PL" sz="2400" b="0" dirty="0">
                <a:latin typeface="Arial" panose="020B0604020202020204" pitchFamily="34" charset="0"/>
              </a:rPr>
              <a:t>Praca na wysokości - Ryzyko upadku</a:t>
            </a: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4FB1281E-D0D4-5519-CD6B-7FAEA5E7E27E}"/>
              </a:ext>
            </a:extLst>
          </p:cNvPr>
          <p:cNvSpPr txBox="1">
            <a:spLocks/>
          </p:cNvSpPr>
          <p:nvPr/>
        </p:nvSpPr>
        <p:spPr>
          <a:xfrm>
            <a:off x="848139" y="2578640"/>
            <a:ext cx="4758577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pl-PL" sz="2000" b="0" dirty="0">
                <a:solidFill>
                  <a:schemeClr val="tx1"/>
                </a:solidFill>
                <a:latin typeface="Arial" panose="020B0604020202020204" pitchFamily="34" charset="0"/>
              </a:rPr>
              <a:t>Ryzyko upadku.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EBAA78E6-67A6-F775-5B0E-4E19474A6A37}"/>
              </a:ext>
            </a:extLst>
          </p:cNvPr>
          <p:cNvSpPr txBox="1">
            <a:spLocks/>
          </p:cNvSpPr>
          <p:nvPr/>
        </p:nvSpPr>
        <p:spPr>
          <a:xfrm>
            <a:off x="843169" y="3145046"/>
            <a:ext cx="5037678" cy="104703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pl-PL" sz="2000" b="0" dirty="0">
                <a:solidFill>
                  <a:schemeClr val="tx1"/>
                </a:solidFill>
                <a:latin typeface="Arial" panose="020B0604020202020204" pitchFamily="34" charset="0"/>
              </a:rPr>
              <a:t>Uderzenie spadającymi narzędziami, elementami przedłużającymi lub innymi przedmiotami.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01157706-A96E-7FF1-3E9C-A7BF35E5F64F}"/>
              </a:ext>
            </a:extLst>
          </p:cNvPr>
          <p:cNvSpPr txBox="1">
            <a:spLocks/>
          </p:cNvSpPr>
          <p:nvPr/>
        </p:nvSpPr>
        <p:spPr>
          <a:xfrm>
            <a:off x="848139" y="4414523"/>
            <a:ext cx="4403993" cy="104703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pl-PL" sz="2000" b="0" dirty="0">
                <a:solidFill>
                  <a:schemeClr val="tx1"/>
                </a:solidFill>
                <a:latin typeface="Arial" panose="020B0604020202020204" pitchFamily="34" charset="0"/>
              </a:rPr>
              <a:t>Dłuższy czas ewakuacji w razie wypadku.</a:t>
            </a:r>
          </a:p>
        </p:txBody>
      </p:sp>
    </p:spTree>
    <p:extLst>
      <p:ext uri="{BB962C8B-B14F-4D97-AF65-F5344CB8AC3E}">
        <p14:creationId xmlns:p14="http://schemas.microsoft.com/office/powerpoint/2010/main" val="115813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991F6B-B068-E81B-2268-5F39098E85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8380A409-7A97-95B5-139C-8AC3ED7287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6456947"/>
            <a:ext cx="8159503" cy="288758"/>
          </a:xfrm>
        </p:spPr>
        <p:txBody>
          <a:bodyPr/>
          <a:lstStyle/>
          <a:p>
            <a:pPr algn="l"/>
            <a:endParaRPr lang="nl-NL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B0AD3E41-7DD5-D5E9-1863-F9BD70C63307}"/>
              </a:ext>
            </a:extLst>
          </p:cNvPr>
          <p:cNvSpPr txBox="1">
            <a:spLocks/>
          </p:cNvSpPr>
          <p:nvPr/>
        </p:nvSpPr>
        <p:spPr>
          <a:xfrm>
            <a:off x="843169" y="428234"/>
            <a:ext cx="10505661" cy="7107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pl-PL" sz="2400" dirty="0">
                <a:latin typeface="Arial" panose="020B0604020202020204" pitchFamily="34" charset="0"/>
              </a:rPr>
              <a:t>Pracuj bezpiecznie i zdrowo  </a:t>
            </a:r>
            <a:r>
              <a:rPr lang="pl-PL" sz="2400" dirty="0">
                <a:solidFill>
                  <a:srgbClr val="E30613"/>
                </a:solidFill>
                <a:latin typeface="Arial" panose="020B0604020202020204" pitchFamily="34" charset="0"/>
              </a:rPr>
              <a:t>|</a:t>
            </a:r>
            <a:r>
              <a:rPr lang="pl-PL" sz="2400" dirty="0"/>
              <a:t>  </a:t>
            </a:r>
            <a:r>
              <a:rPr lang="pl-PL" sz="2400" b="0" dirty="0">
                <a:latin typeface="Arial" panose="020B0604020202020204" pitchFamily="34" charset="0"/>
              </a:rPr>
              <a:t>Praca na wysokości - Ryzyko upadku</a:t>
            </a: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Afbeelding 11" descr="Afbeelding met schermopname, Rechthoek&#10;&#10;Automatisch gegenereerde beschrijving">
            <a:extLst>
              <a:ext uri="{FF2B5EF4-FFF2-40B4-BE49-F238E27FC236}">
                <a16:creationId xmlns:a16="http://schemas.microsoft.com/office/drawing/2014/main" id="{44FFA183-B108-7B92-2E85-E7328495A5E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8788" r="1" b="51404"/>
          <a:stretch>
            <a:fillRect/>
          </a:stretch>
        </p:blipFill>
        <p:spPr>
          <a:xfrm>
            <a:off x="0" y="1407753"/>
            <a:ext cx="2425804" cy="960857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88C6D9FF-3E77-6785-3919-8D599AC03BAB}"/>
              </a:ext>
            </a:extLst>
          </p:cNvPr>
          <p:cNvSpPr txBox="1">
            <a:spLocks/>
          </p:cNvSpPr>
          <p:nvPr/>
        </p:nvSpPr>
        <p:spPr>
          <a:xfrm>
            <a:off x="848140" y="1668379"/>
            <a:ext cx="1577666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algn="l"/>
            <a:r>
              <a:rPr lang="pl-PL" sz="2000" dirty="0">
                <a:solidFill>
                  <a:schemeClr val="bg1"/>
                </a:solidFill>
                <a:latin typeface="Arial" panose="020B0604020202020204" pitchFamily="34" charset="0"/>
              </a:rPr>
              <a:t>Statystyki</a:t>
            </a:r>
            <a:endParaRPr lang="pl-PL" sz="20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51CCD6A2-E092-3A60-04B2-4F1CA38E405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425805" y="1343748"/>
            <a:ext cx="9053315" cy="460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1748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8C2097-D183-804E-E5F3-6A922CFAFC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fbeelding 13">
            <a:extLst>
              <a:ext uri="{FF2B5EF4-FFF2-40B4-BE49-F238E27FC236}">
                <a16:creationId xmlns:a16="http://schemas.microsoft.com/office/drawing/2014/main" id="{B3E9E1E9-2E37-5DE1-455C-7B74FC164A5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580" b="72784"/>
          <a:stretch>
            <a:fillRect/>
          </a:stretch>
        </p:blipFill>
        <p:spPr>
          <a:xfrm>
            <a:off x="8217854" y="2653951"/>
            <a:ext cx="3502145" cy="831507"/>
          </a:xfrm>
          <a:prstGeom prst="rect">
            <a:avLst/>
          </a:prstGeom>
        </p:spPr>
      </p:pic>
      <p:sp>
        <p:nvSpPr>
          <p:cNvPr id="3" name="Ondertitel 2">
            <a:extLst>
              <a:ext uri="{FF2B5EF4-FFF2-40B4-BE49-F238E27FC236}">
                <a16:creationId xmlns:a16="http://schemas.microsoft.com/office/drawing/2014/main" id="{1F057B07-74FA-64AB-B39B-93BA445795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6456947"/>
            <a:ext cx="8159503" cy="288758"/>
          </a:xfrm>
        </p:spPr>
        <p:txBody>
          <a:bodyPr/>
          <a:lstStyle/>
          <a:p>
            <a:pPr algn="l"/>
            <a:endParaRPr lang="nl-NL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1A698D0A-4BE6-274A-54A2-98893A2E6568}"/>
              </a:ext>
            </a:extLst>
          </p:cNvPr>
          <p:cNvSpPr txBox="1">
            <a:spLocks/>
          </p:cNvSpPr>
          <p:nvPr/>
        </p:nvSpPr>
        <p:spPr>
          <a:xfrm>
            <a:off x="843169" y="428234"/>
            <a:ext cx="10505661" cy="7107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pl-PL" sz="2400" dirty="0">
                <a:latin typeface="Arial" panose="020B0604020202020204" pitchFamily="34" charset="0"/>
              </a:rPr>
              <a:t>Pracuj bezpiecznie i zdrowo  </a:t>
            </a:r>
            <a:r>
              <a:rPr lang="pl-PL" sz="2400" dirty="0">
                <a:solidFill>
                  <a:srgbClr val="E30613"/>
                </a:solidFill>
                <a:latin typeface="Arial" panose="020B0604020202020204" pitchFamily="34" charset="0"/>
              </a:rPr>
              <a:t>|</a:t>
            </a:r>
            <a:r>
              <a:rPr lang="pl-PL" sz="2400" dirty="0"/>
              <a:t>  </a:t>
            </a:r>
            <a:r>
              <a:rPr lang="pl-PL" sz="2400" b="0" dirty="0">
                <a:latin typeface="Arial" panose="020B0604020202020204" pitchFamily="34" charset="0"/>
              </a:rPr>
              <a:t>Praca na wysokości - Ryzyko upadku</a:t>
            </a: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Afbeelding 11" descr="Afbeelding met schermopname, Rechthoek&#10;&#10;Automatisch gegenereerde beschrijving">
            <a:extLst>
              <a:ext uri="{FF2B5EF4-FFF2-40B4-BE49-F238E27FC236}">
                <a16:creationId xmlns:a16="http://schemas.microsoft.com/office/drawing/2014/main" id="{6F8D4EA1-6EAD-0065-E423-EC907B108D9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6247" b="51404"/>
          <a:stretch>
            <a:fillRect/>
          </a:stretch>
        </p:blipFill>
        <p:spPr>
          <a:xfrm>
            <a:off x="0" y="1407753"/>
            <a:ext cx="3400660" cy="960857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9C5C2F12-28C6-8BA6-38AF-6FD699BF40AD}"/>
              </a:ext>
            </a:extLst>
          </p:cNvPr>
          <p:cNvSpPr txBox="1">
            <a:spLocks/>
          </p:cNvSpPr>
          <p:nvPr/>
        </p:nvSpPr>
        <p:spPr>
          <a:xfrm>
            <a:off x="848139" y="1668379"/>
            <a:ext cx="2552521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algn="l"/>
            <a:r>
              <a:rPr lang="pl-PL" sz="2000" dirty="0">
                <a:solidFill>
                  <a:schemeClr val="bg1"/>
                </a:solidFill>
                <a:latin typeface="Arial" panose="020B0604020202020204" pitchFamily="34" charset="0"/>
              </a:rPr>
              <a:t>Jakie są zasady?</a:t>
            </a:r>
            <a:endParaRPr lang="pl-PL" sz="20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9078A9F1-1FA5-9E6B-F721-0DD6785305BD}"/>
              </a:ext>
            </a:extLst>
          </p:cNvPr>
          <p:cNvSpPr txBox="1">
            <a:spLocks/>
          </p:cNvSpPr>
          <p:nvPr/>
        </p:nvSpPr>
        <p:spPr>
          <a:xfrm>
            <a:off x="4458118" y="1615340"/>
            <a:ext cx="3275761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>
              <a:buClr>
                <a:srgbClr val="E30613"/>
              </a:buClr>
            </a:pPr>
            <a:r>
              <a:rPr lang="pl-PL" sz="2000" dirty="0">
                <a:solidFill>
                  <a:schemeClr val="tx1"/>
                </a:solidFill>
                <a:latin typeface="Arial" panose="020B0604020202020204" pitchFamily="34" charset="0"/>
              </a:rPr>
              <a:t>Strategia bezpieczeństwa i higieny pracy: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F37DB7D3-ADDA-C083-9DB3-78CAAB31B1D5}"/>
              </a:ext>
            </a:extLst>
          </p:cNvPr>
          <p:cNvSpPr txBox="1">
            <a:spLocks/>
          </p:cNvSpPr>
          <p:nvPr/>
        </p:nvSpPr>
        <p:spPr>
          <a:xfrm>
            <a:off x="939700" y="2703037"/>
            <a:ext cx="7479702" cy="7259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9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</a:rPr>
              <a:t>Zwalczanie zagrożeń u źródła: </a:t>
            </a:r>
            <a:r>
              <a:rPr lang="pl-PL" sz="1800" b="0" dirty="0">
                <a:solidFill>
                  <a:schemeClr val="tx1"/>
                </a:solidFill>
                <a:latin typeface="Arial" panose="020B0604020202020204" pitchFamily="34" charset="0"/>
              </a:rPr>
              <a:t>prowadzenie prac w taki sposób, aby wyeliminować lub ograniczyć ryzyko upadku, stosowanie rozwiązań prefabrykowanych, alternatywne metody pracy itp.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F3596A5D-CCE8-AA73-8C86-0EF74C576197}"/>
              </a:ext>
            </a:extLst>
          </p:cNvPr>
          <p:cNvSpPr txBox="1">
            <a:spLocks/>
          </p:cNvSpPr>
          <p:nvPr/>
        </p:nvSpPr>
        <p:spPr>
          <a:xfrm>
            <a:off x="939700" y="3692287"/>
            <a:ext cx="7479702" cy="68588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9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</a:rPr>
              <a:t>Środki zbiorowe/ techniczne: </a:t>
            </a:r>
            <a:r>
              <a:rPr lang="pl-PL" sz="1800" b="0" dirty="0">
                <a:solidFill>
                  <a:schemeClr val="tx1"/>
                </a:solidFill>
                <a:latin typeface="Arial" panose="020B0604020202020204" pitchFamily="34" charset="0"/>
              </a:rPr>
              <a:t>montaż zabezpieczeń krawędzi, rusztowań itp.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67504EC3-7FEC-6AF6-97E7-E3F51B9C3EAE}"/>
              </a:ext>
            </a:extLst>
          </p:cNvPr>
          <p:cNvSpPr txBox="1">
            <a:spLocks/>
          </p:cNvSpPr>
          <p:nvPr/>
        </p:nvSpPr>
        <p:spPr>
          <a:xfrm>
            <a:off x="939700" y="4468055"/>
            <a:ext cx="7479702" cy="76658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9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</a:rPr>
              <a:t>Środki indywidualne: </a:t>
            </a:r>
            <a:r>
              <a:rPr lang="pl-PL" sz="1800" b="0" dirty="0">
                <a:solidFill>
                  <a:schemeClr val="tx1"/>
                </a:solidFill>
                <a:latin typeface="Arial" panose="020B0604020202020204" pitchFamily="34" charset="0"/>
              </a:rPr>
              <a:t>praca z użyciem stałych systemów ochrony przed upadkiem z wysokości.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C590E7B1-2782-3C2F-34BA-E9CF8A56466B}"/>
              </a:ext>
            </a:extLst>
          </p:cNvPr>
          <p:cNvSpPr txBox="1">
            <a:spLocks/>
          </p:cNvSpPr>
          <p:nvPr/>
        </p:nvSpPr>
        <p:spPr>
          <a:xfrm>
            <a:off x="939700" y="5274649"/>
            <a:ext cx="7479702" cy="83161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9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</a:rPr>
              <a:t>Środki osobiste: </a:t>
            </a:r>
            <a:r>
              <a:rPr lang="pl-PL" sz="1800" b="0" dirty="0">
                <a:solidFill>
                  <a:schemeClr val="tx1"/>
                </a:solidFill>
                <a:latin typeface="Arial" panose="020B0604020202020204" pitchFamily="34" charset="0"/>
              </a:rPr>
              <a:t>praca z użyciem tymczasowych systemów ochrony przed upadkiem z wysokości.</a:t>
            </a:r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C7E32B59-2491-FAA8-0480-CEF1A323047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7358" b="51460"/>
          <a:stretch>
            <a:fillRect/>
          </a:stretch>
        </p:blipFill>
        <p:spPr>
          <a:xfrm>
            <a:off x="8217853" y="3458412"/>
            <a:ext cx="3502145" cy="814039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F63D938B-D4CA-8979-8FA3-028E69703A1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9718" b="28727"/>
          <a:stretch>
            <a:fillRect/>
          </a:stretch>
        </p:blipFill>
        <p:spPr>
          <a:xfrm>
            <a:off x="8217852" y="4235827"/>
            <a:ext cx="3502145" cy="828405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30855AFC-E135-59D5-485A-9EF2F8EFBEA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1761" b="1649"/>
          <a:stretch>
            <a:fillRect/>
          </a:stretch>
        </p:blipFill>
        <p:spPr>
          <a:xfrm>
            <a:off x="8217851" y="5049866"/>
            <a:ext cx="3502145" cy="1021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953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B9931C-FBA2-4318-03A6-748D95F3DF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AC83C1F4-D49E-1417-FF99-E895592B8A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6456947"/>
            <a:ext cx="8159503" cy="288758"/>
          </a:xfrm>
        </p:spPr>
        <p:txBody>
          <a:bodyPr/>
          <a:lstStyle/>
          <a:p>
            <a:pPr algn="l"/>
            <a:endParaRPr lang="nl-NL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03DAF520-FEDA-DA6B-00F8-1A918D2F8200}"/>
              </a:ext>
            </a:extLst>
          </p:cNvPr>
          <p:cNvSpPr txBox="1">
            <a:spLocks/>
          </p:cNvSpPr>
          <p:nvPr/>
        </p:nvSpPr>
        <p:spPr>
          <a:xfrm>
            <a:off x="843169" y="428234"/>
            <a:ext cx="10505661" cy="7107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pl-PL" sz="2400" dirty="0">
                <a:latin typeface="Arial" panose="020B0604020202020204" pitchFamily="34" charset="0"/>
              </a:rPr>
              <a:t>Pracuj bezpiecznie i zdrowo  </a:t>
            </a:r>
            <a:r>
              <a:rPr lang="pl-PL" sz="2400" dirty="0">
                <a:solidFill>
                  <a:srgbClr val="E30613"/>
                </a:solidFill>
                <a:latin typeface="Arial" panose="020B0604020202020204" pitchFamily="34" charset="0"/>
              </a:rPr>
              <a:t>|</a:t>
            </a:r>
            <a:r>
              <a:rPr lang="pl-PL" sz="2400" dirty="0"/>
              <a:t>  </a:t>
            </a:r>
            <a:r>
              <a:rPr lang="pl-PL" sz="2400" b="0" dirty="0">
                <a:latin typeface="Arial" panose="020B0604020202020204" pitchFamily="34" charset="0"/>
              </a:rPr>
              <a:t>Praca na wysokości - Ryzyko upadku</a:t>
            </a: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Afbeelding 11" descr="Afbeelding met schermopname, Rechthoek&#10;&#10;Automatisch gegenereerde beschrijving">
            <a:extLst>
              <a:ext uri="{FF2B5EF4-FFF2-40B4-BE49-F238E27FC236}">
                <a16:creationId xmlns:a16="http://schemas.microsoft.com/office/drawing/2014/main" id="{6B0B6EF2-7512-D001-CEE1-20065BD7B36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7045" b="51404"/>
          <a:stretch>
            <a:fillRect/>
          </a:stretch>
        </p:blipFill>
        <p:spPr>
          <a:xfrm>
            <a:off x="-1" y="1419830"/>
            <a:ext cx="3338645" cy="960857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D6FF8EB7-FABB-F789-C0F8-E0C5AFC406E6}"/>
              </a:ext>
            </a:extLst>
          </p:cNvPr>
          <p:cNvSpPr txBox="1">
            <a:spLocks/>
          </p:cNvSpPr>
          <p:nvPr/>
        </p:nvSpPr>
        <p:spPr>
          <a:xfrm>
            <a:off x="848139" y="1668379"/>
            <a:ext cx="4758577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algn="l"/>
            <a:r>
              <a:rPr lang="pl-PL" sz="2000" dirty="0">
                <a:solidFill>
                  <a:schemeClr val="bg1"/>
                </a:solidFill>
                <a:latin typeface="Arial" panose="020B0604020202020204" pitchFamily="34" charset="0"/>
              </a:rPr>
              <a:t>Jakie są zasady?</a:t>
            </a:r>
            <a:endParaRPr lang="pl-PL" sz="20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728CBF4B-B471-5B33-F526-4F2E57AB6F5C}"/>
              </a:ext>
            </a:extLst>
          </p:cNvPr>
          <p:cNvSpPr txBox="1">
            <a:spLocks noChangeAspect="1"/>
          </p:cNvSpPr>
          <p:nvPr/>
        </p:nvSpPr>
        <p:spPr>
          <a:xfrm>
            <a:off x="843169" y="2501907"/>
            <a:ext cx="10730266" cy="141818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pl-PL" sz="2000" dirty="0">
                <a:solidFill>
                  <a:schemeClr val="tx1"/>
                </a:solidFill>
                <a:latin typeface="Arial" panose="020B0604020202020204" pitchFamily="34" charset="0"/>
              </a:rPr>
              <a:t>Ulepszona kontrola ryzyka upadku (w przypadku tymczasowej pracy na wysokości)</a:t>
            </a:r>
          </a:p>
          <a:p>
            <a:pPr algn="l">
              <a:lnSpc>
                <a:spcPct val="100000"/>
              </a:lnSpc>
            </a:pPr>
            <a:endParaRPr lang="pl-PL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</a:pPr>
            <a:r>
              <a:rPr lang="pl-PL" sz="2000" b="0" dirty="0">
                <a:solidFill>
                  <a:schemeClr val="tx1"/>
                </a:solidFill>
                <a:latin typeface="Arial" panose="020B0604020202020204" pitchFamily="34" charset="0"/>
              </a:rPr>
              <a:t>Zatwierdzony instrument branżowy służący do oceny sytuacji podczas pracy oraz pomocy w doborze sprzętów pomocniczych zgodnie ze strategią bezpieczeństwa i higieny pracy: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75F9CC34-DF53-1E76-4A76-05F5CD35DF82}"/>
              </a:ext>
            </a:extLst>
          </p:cNvPr>
          <p:cNvSpPr txBox="1">
            <a:spLocks noChangeAspect="1"/>
          </p:cNvSpPr>
          <p:nvPr/>
        </p:nvSpPr>
        <p:spPr>
          <a:xfrm>
            <a:off x="843169" y="3920095"/>
            <a:ext cx="10981278" cy="51222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chemeClr val="tx1"/>
                </a:solidFill>
                <a:latin typeface="Arial" panose="020B0604020202020204" pitchFamily="34" charset="0"/>
              </a:rPr>
              <a:t>Poziom 1:  </a:t>
            </a:r>
            <a:r>
              <a:rPr lang="pl-PL" sz="2000" b="0" dirty="0">
                <a:solidFill>
                  <a:schemeClr val="tx1"/>
                </a:solidFill>
                <a:latin typeface="Arial" panose="020B0604020202020204" pitchFamily="34" charset="0"/>
              </a:rPr>
              <a:t>podnośnik koszowy, rusztowanie przejezdne, zabezpieczenia przed upadkiem.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2627CD29-56E0-7BB6-1132-D02A3413E40A}"/>
              </a:ext>
            </a:extLst>
          </p:cNvPr>
          <p:cNvSpPr txBox="1">
            <a:spLocks noChangeAspect="1"/>
          </p:cNvSpPr>
          <p:nvPr/>
        </p:nvSpPr>
        <p:spPr>
          <a:xfrm>
            <a:off x="843169" y="4488467"/>
            <a:ext cx="10505661" cy="51222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chemeClr val="tx1"/>
                </a:solidFill>
                <a:latin typeface="Arial" panose="020B0604020202020204" pitchFamily="34" charset="0"/>
              </a:rPr>
              <a:t>Poziom 2:  </a:t>
            </a:r>
            <a:r>
              <a:rPr lang="pl-PL" sz="2000" b="0" dirty="0">
                <a:solidFill>
                  <a:schemeClr val="tx1"/>
                </a:solidFill>
                <a:latin typeface="Arial" panose="020B0604020202020204" pitchFamily="34" charset="0"/>
              </a:rPr>
              <a:t>tymczasowe zabezpieczenie krawędzi, zabezpieczenie przed upadkiem.</a:t>
            </a:r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852BB2E1-0BE2-ECD1-A617-640772DFC21A}"/>
              </a:ext>
            </a:extLst>
          </p:cNvPr>
          <p:cNvSpPr txBox="1">
            <a:spLocks noChangeAspect="1"/>
          </p:cNvSpPr>
          <p:nvPr/>
        </p:nvSpPr>
        <p:spPr>
          <a:xfrm>
            <a:off x="838200" y="5073772"/>
            <a:ext cx="10505661" cy="51222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chemeClr val="tx1"/>
                </a:solidFill>
                <a:latin typeface="Arial" panose="020B0604020202020204" pitchFamily="34" charset="0"/>
              </a:rPr>
              <a:t>Poziom 3:  </a:t>
            </a:r>
            <a:r>
              <a:rPr lang="pl-PL" sz="2000" b="0" dirty="0">
                <a:solidFill>
                  <a:schemeClr val="tx1"/>
                </a:solidFill>
                <a:latin typeface="Arial" panose="020B0604020202020204" pitchFamily="34" charset="0"/>
              </a:rPr>
              <a:t>drabina lub schodki, zabezpieczenie przed upadkiem.</a:t>
            </a: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2D91C910-80BE-7C81-8113-2820BB11361D}"/>
              </a:ext>
            </a:extLst>
          </p:cNvPr>
          <p:cNvSpPr txBox="1">
            <a:spLocks noChangeAspect="1"/>
          </p:cNvSpPr>
          <p:nvPr/>
        </p:nvSpPr>
        <p:spPr>
          <a:xfrm>
            <a:off x="838200" y="5642144"/>
            <a:ext cx="10505661" cy="51222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chemeClr val="tx1"/>
                </a:solidFill>
                <a:latin typeface="Arial" panose="020B0604020202020204" pitchFamily="34" charset="0"/>
              </a:rPr>
              <a:t>Poziom 4:  </a:t>
            </a:r>
            <a:r>
              <a:rPr lang="pl-PL" sz="2000" b="0" dirty="0">
                <a:solidFill>
                  <a:schemeClr val="tx1"/>
                </a:solidFill>
                <a:latin typeface="Arial" panose="020B0604020202020204" pitchFamily="34" charset="0"/>
              </a:rPr>
              <a:t>środki ochrony indywidualnej, zabezpieczenie przed upadkiem.</a:t>
            </a:r>
          </a:p>
        </p:txBody>
      </p:sp>
    </p:spTree>
    <p:extLst>
      <p:ext uri="{BB962C8B-B14F-4D97-AF65-F5344CB8AC3E}">
        <p14:creationId xmlns:p14="http://schemas.microsoft.com/office/powerpoint/2010/main" val="3503189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  <p:bldP spid="8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8AE71D-E697-7CF8-25C6-70F1EAD24F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BC4A53E0-1ADF-13A2-B99C-ED9C5752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6456947"/>
            <a:ext cx="8159503" cy="288758"/>
          </a:xfrm>
        </p:spPr>
        <p:txBody>
          <a:bodyPr/>
          <a:lstStyle/>
          <a:p>
            <a:pPr algn="l"/>
            <a:endParaRPr lang="nl-NL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704B4203-6DEA-30B3-AE20-FBBC393F909D}"/>
              </a:ext>
            </a:extLst>
          </p:cNvPr>
          <p:cNvSpPr txBox="1">
            <a:spLocks/>
          </p:cNvSpPr>
          <p:nvPr/>
        </p:nvSpPr>
        <p:spPr>
          <a:xfrm>
            <a:off x="843169" y="428234"/>
            <a:ext cx="10505661" cy="7107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pl-PL" sz="2400" dirty="0">
                <a:latin typeface="Arial" panose="020B0604020202020204" pitchFamily="34" charset="0"/>
              </a:rPr>
              <a:t>Pracuj bezpiecznie i zdrowo  </a:t>
            </a:r>
            <a:r>
              <a:rPr lang="pl-PL" sz="2400" dirty="0">
                <a:solidFill>
                  <a:srgbClr val="E30613"/>
                </a:solidFill>
                <a:latin typeface="Arial" panose="020B0604020202020204" pitchFamily="34" charset="0"/>
              </a:rPr>
              <a:t>|</a:t>
            </a:r>
            <a:r>
              <a:rPr lang="pl-PL" sz="2400" dirty="0"/>
              <a:t>  </a:t>
            </a:r>
            <a:r>
              <a:rPr lang="pl-PL" sz="2400" b="0" dirty="0">
                <a:latin typeface="Arial" panose="020B0604020202020204" pitchFamily="34" charset="0"/>
              </a:rPr>
              <a:t>Praca na wysokości - Ryzyko upadku</a:t>
            </a: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Afbeelding 11" descr="Afbeelding met schermopname, Rechthoek&#10;&#10;Automatisch gegenereerde beschrijving">
            <a:extLst>
              <a:ext uri="{FF2B5EF4-FFF2-40B4-BE49-F238E27FC236}">
                <a16:creationId xmlns:a16="http://schemas.microsoft.com/office/drawing/2014/main" id="{4BE81E62-F239-C007-DBFE-C4BB19046EF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6122" b="51404"/>
          <a:stretch>
            <a:fillRect/>
          </a:stretch>
        </p:blipFill>
        <p:spPr>
          <a:xfrm>
            <a:off x="-1" y="1419830"/>
            <a:ext cx="3410363" cy="960857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6E839CFC-21D8-645A-B840-91B5B17F59FA}"/>
              </a:ext>
            </a:extLst>
          </p:cNvPr>
          <p:cNvSpPr txBox="1">
            <a:spLocks/>
          </p:cNvSpPr>
          <p:nvPr/>
        </p:nvSpPr>
        <p:spPr>
          <a:xfrm>
            <a:off x="848139" y="1668379"/>
            <a:ext cx="4758577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algn="l"/>
            <a:r>
              <a:rPr lang="pl-PL" sz="2000" dirty="0">
                <a:solidFill>
                  <a:schemeClr val="bg1"/>
                </a:solidFill>
                <a:latin typeface="Arial" panose="020B0604020202020204" pitchFamily="34" charset="0"/>
              </a:rPr>
              <a:t>Jakie są zasady?</a:t>
            </a:r>
            <a:endParaRPr lang="pl-PL" sz="20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9016DD80-E27C-5AF4-6F6A-119DFDA201BC}"/>
              </a:ext>
            </a:extLst>
          </p:cNvPr>
          <p:cNvSpPr txBox="1">
            <a:spLocks noChangeAspect="1"/>
          </p:cNvSpPr>
          <p:nvPr/>
        </p:nvSpPr>
        <p:spPr>
          <a:xfrm>
            <a:off x="843169" y="2661527"/>
            <a:ext cx="10505661" cy="5202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pl-PL" sz="2000" b="0" dirty="0">
                <a:solidFill>
                  <a:schemeClr val="tx1"/>
                </a:solidFill>
                <a:latin typeface="Arial" panose="020B0604020202020204" pitchFamily="34" charset="0"/>
              </a:rPr>
              <a:t>Dla każdego rozwiązania dostępne są listy kontrolne ze wstępnymi warunkami dotyczącymi bezpiecznej pracy.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E2471FB7-036D-D1C6-3346-6CB63C4D9532}"/>
              </a:ext>
            </a:extLst>
          </p:cNvPr>
          <p:cNvSpPr txBox="1">
            <a:spLocks noChangeAspect="1"/>
          </p:cNvSpPr>
          <p:nvPr/>
        </p:nvSpPr>
        <p:spPr>
          <a:xfrm>
            <a:off x="843169" y="4109023"/>
            <a:ext cx="10505661" cy="51222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pl-PL" sz="2000" b="0" dirty="0">
                <a:solidFill>
                  <a:schemeClr val="tx1"/>
                </a:solidFill>
                <a:latin typeface="Arial" panose="020B0604020202020204" pitchFamily="34" charset="0"/>
              </a:rPr>
              <a:t>Prawidłowe i odpowiednie poinformowanie (powtórzenie).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DF43A9CA-DB0C-9302-CCC4-1C337058DF1F}"/>
              </a:ext>
            </a:extLst>
          </p:cNvPr>
          <p:cNvSpPr txBox="1">
            <a:spLocks noChangeAspect="1"/>
          </p:cNvSpPr>
          <p:nvPr/>
        </p:nvSpPr>
        <p:spPr>
          <a:xfrm>
            <a:off x="843169" y="4677395"/>
            <a:ext cx="10505661" cy="51222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pl-PL" sz="2000" b="0" dirty="0">
                <a:solidFill>
                  <a:schemeClr val="tx1"/>
                </a:solidFill>
                <a:latin typeface="Arial" panose="020B0604020202020204" pitchFamily="34" charset="0"/>
              </a:rPr>
              <a:t>Okresowe przeglądy sprzętów roboczych.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D18D71D-61EE-2513-686D-2CB9D827BF4C}"/>
              </a:ext>
            </a:extLst>
          </p:cNvPr>
          <p:cNvSpPr txBox="1">
            <a:spLocks noChangeAspect="1"/>
          </p:cNvSpPr>
          <p:nvPr/>
        </p:nvSpPr>
        <p:spPr>
          <a:xfrm>
            <a:off x="843169" y="3540790"/>
            <a:ext cx="10505661" cy="5202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pl-PL" sz="2000" b="0" dirty="0">
                <a:solidFill>
                  <a:schemeClr val="tx1"/>
                </a:solidFill>
                <a:latin typeface="Arial" panose="020B0604020202020204" pitchFamily="34" charset="0"/>
              </a:rPr>
              <a:t>Zawsze zadbaj przy tym o:</a:t>
            </a:r>
          </a:p>
        </p:txBody>
      </p:sp>
    </p:spTree>
    <p:extLst>
      <p:ext uri="{BB962C8B-B14F-4D97-AF65-F5344CB8AC3E}">
        <p14:creationId xmlns:p14="http://schemas.microsoft.com/office/powerpoint/2010/main" val="3063879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  <p:bldP spid="8" grpId="0"/>
      <p:bldP spid="2" grpId="0"/>
    </p:bldLst>
  </p:timing>
</p:sld>
</file>

<file path=ppt/theme/theme1.xml><?xml version="1.0" encoding="utf-8"?>
<a:theme xmlns:a="http://schemas.openxmlformats.org/drawingml/2006/main" name="Kantoorthema">
  <a:themeElements>
    <a:clrScheme name="5xbeter">
      <a:dk1>
        <a:srgbClr val="000000"/>
      </a:dk1>
      <a:lt1>
        <a:srgbClr val="FFFFFF"/>
      </a:lt1>
      <a:dk2>
        <a:srgbClr val="646464"/>
      </a:dk2>
      <a:lt2>
        <a:srgbClr val="E6E6E6"/>
      </a:lt2>
      <a:accent1>
        <a:srgbClr val="00A3DA"/>
      </a:accent1>
      <a:accent2>
        <a:srgbClr val="E10512"/>
      </a:accent2>
      <a:accent3>
        <a:srgbClr val="00A3DA"/>
      </a:accent3>
      <a:accent4>
        <a:srgbClr val="E10512"/>
      </a:accent4>
      <a:accent5>
        <a:srgbClr val="00A3D9"/>
      </a:accent5>
      <a:accent6>
        <a:srgbClr val="E10512"/>
      </a:accent6>
      <a:hlink>
        <a:srgbClr val="00A3DA"/>
      </a:hlink>
      <a:folHlink>
        <a:srgbClr val="007DA7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Aangepast ontwerp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Aangepast ontwerp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935E5029A4B049BAFB1E9ECA40A866" ma:contentTypeVersion="15" ma:contentTypeDescription="Een nieuw document maken." ma:contentTypeScope="" ma:versionID="1c2d3aaf1ceab3cb34c24d6fc1e8e236">
  <xsd:schema xmlns:xsd="http://www.w3.org/2001/XMLSchema" xmlns:xs="http://www.w3.org/2001/XMLSchema" xmlns:p="http://schemas.microsoft.com/office/2006/metadata/properties" xmlns:ns2="12fdb8f7-ceea-45b3-9244-f9361c6821fe" xmlns:ns3="cff0c8fd-28a4-4f13-a2ff-adbaff7ad42a" targetNamespace="http://schemas.microsoft.com/office/2006/metadata/properties" ma:root="true" ma:fieldsID="b8e44fd77a69f173c505d2dfcc583ba2" ns2:_="" ns3:_="">
    <xsd:import namespace="12fdb8f7-ceea-45b3-9244-f9361c6821fe"/>
    <xsd:import namespace="cff0c8fd-28a4-4f13-a2ff-adbaff7ad42a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fdb8f7-ceea-45b3-9244-f9361c6821fe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Afbeeldingtags" ma:readOnly="false" ma:fieldId="{5cf76f15-5ced-4ddc-b409-7134ff3c332f}" ma:taxonomyMulti="true" ma:sspId="97e97178-e81f-434c-919c-7bb8405792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f0c8fd-28a4-4f13-a2ff-adbaff7ad42a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f1c0fcab-f1df-433f-b77d-b59fcc1d03d4}" ma:internalName="TaxCatchAll" ma:showField="CatchAllData" ma:web="cff0c8fd-28a4-4f13-a2ff-adbaff7ad42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2fdb8f7-ceea-45b3-9244-f9361c6821fe">
      <Terms xmlns="http://schemas.microsoft.com/office/infopath/2007/PartnerControls"/>
    </lcf76f155ced4ddcb4097134ff3c332f>
    <TaxCatchAll xmlns="cff0c8fd-28a4-4f13-a2ff-adbaff7ad42a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F904A24-7E96-44A4-A335-52AF4E3E00D7}"/>
</file>

<file path=customXml/itemProps2.xml><?xml version="1.0" encoding="utf-8"?>
<ds:datastoreItem xmlns:ds="http://schemas.openxmlformats.org/officeDocument/2006/customXml" ds:itemID="{ABF0E182-0C9B-466B-8A0A-48A228B2193B}">
  <ds:schemaRefs>
    <ds:schemaRef ds:uri="http://purl.org/dc/dcmitype/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aa0361cd-42d1-45f5-afcd-cf31d520fd2e"/>
    <ds:schemaRef ds:uri="72982cc6-c024-4b6f-8e11-1f4ac6243d2b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2178CC01-6EF7-4C51-BE31-86E357A61C3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1172</TotalTime>
  <Words>1227</Words>
  <Application>Microsoft Macintosh PowerPoint</Application>
  <PresentationFormat>Breedbeeld</PresentationFormat>
  <Paragraphs>125</Paragraphs>
  <Slides>17</Slides>
  <Notes>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3</vt:i4>
      </vt:variant>
      <vt:variant>
        <vt:lpstr>Diatitels</vt:lpstr>
      </vt:variant>
      <vt:variant>
        <vt:i4>17</vt:i4>
      </vt:variant>
    </vt:vector>
  </HeadingPairs>
  <TitlesOfParts>
    <vt:vector size="24" baseType="lpstr">
      <vt:lpstr>Aptos</vt:lpstr>
      <vt:lpstr>Arial</vt:lpstr>
      <vt:lpstr>Calibri</vt:lpstr>
      <vt:lpstr>Lato</vt:lpstr>
      <vt:lpstr>Kantoorthema</vt:lpstr>
      <vt:lpstr>Aangepast ontwerp</vt:lpstr>
      <vt:lpstr>1_Aangepast ontwerp</vt:lpstr>
      <vt:lpstr>Szkolenie BHP Praca na wysokości - Ryzyko upadku</vt:lpstr>
      <vt:lpstr>Kiedy występuje ryzyko upadku?</vt:lpstr>
      <vt:lpstr>Jakie prace wykonuje się tutaj na wysokości?</vt:lpstr>
      <vt:lpstr>Spis treści</vt:lpstr>
      <vt:lpstr>Zagrożenia podczas pracy na wysokości: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Szkolenie BHP Praca na wysokości – Ryzyko upadku</dc:title>
  <dc:creator>Twan Schellekens</dc:creator>
  <cp:lastModifiedBy>Twan Schellekens</cp:lastModifiedBy>
  <cp:revision>154</cp:revision>
  <dcterms:created xsi:type="dcterms:W3CDTF">2024-07-18T10:20:34Z</dcterms:created>
  <dcterms:modified xsi:type="dcterms:W3CDTF">2025-09-29T09:38:12Z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0x010100CB935E5029A4B049BAFB1E9ECA40A866</vt:lpwstr>
  </property>
  <property fmtid="{D5CDD505-2E9C-101B-9397-08002B2CF9AE}" pid="3" name="MediaServiceImageTags">
    <vt:lpwstr/>
  </property>
</Properties>
</file>